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2" r:id="rId7"/>
    <p:sldId id="261" r:id="rId8"/>
    <p:sldId id="267" r:id="rId9"/>
    <p:sldId id="268" r:id="rId10"/>
    <p:sldId id="260" r:id="rId11"/>
    <p:sldId id="264" r:id="rId12"/>
    <p:sldId id="265" r:id="rId13"/>
    <p:sldId id="266"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9E60CCE-739F-4A32-AD05-FD857F1F74A0}" type="datetimeFigureOut">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6244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E60CCE-739F-4A32-AD05-FD857F1F74A0}" type="datetimeFigureOut">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132449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E60CCE-739F-4A32-AD05-FD857F1F74A0}" type="datetimeFigureOut">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142707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E60CCE-739F-4A32-AD05-FD857F1F74A0}" type="datetimeFigureOut">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301081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9E60CCE-739F-4A32-AD05-FD857F1F74A0}" type="datetimeFigureOut">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15914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9E60CCE-739F-4A32-AD05-FD857F1F74A0}" type="datetimeFigureOut">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259509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9E60CCE-739F-4A32-AD05-FD857F1F74A0}" type="datetimeFigureOut">
              <a:rPr lang="tr-TR" smtClean="0"/>
              <a:t>20.12.2021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307549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9E60CCE-739F-4A32-AD05-FD857F1F74A0}" type="datetimeFigureOut">
              <a:rPr lang="tr-TR" smtClean="0"/>
              <a:t>20.12.2021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383558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E60CCE-739F-4A32-AD05-FD857F1F74A0}" type="datetimeFigureOut">
              <a:rPr lang="tr-TR" smtClean="0"/>
              <a:t>20.12.2021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157704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E60CCE-739F-4A32-AD05-FD857F1F74A0}" type="datetimeFigureOut">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137163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E60CCE-739F-4A32-AD05-FD857F1F74A0}" type="datetimeFigureOut">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F49E30-936F-475E-9DDA-617680FA7953}" type="slidenum">
              <a:rPr lang="tr-TR" smtClean="0"/>
              <a:t>‹#›</a:t>
            </a:fld>
            <a:endParaRPr lang="tr-TR"/>
          </a:p>
        </p:txBody>
      </p:sp>
    </p:spTree>
    <p:extLst>
      <p:ext uri="{BB962C8B-B14F-4D97-AF65-F5344CB8AC3E}">
        <p14:creationId xmlns:p14="http://schemas.microsoft.com/office/powerpoint/2010/main" val="176888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60CCE-739F-4A32-AD05-FD857F1F74A0}" type="datetimeFigureOut">
              <a:rPr lang="tr-TR" smtClean="0"/>
              <a:t>20.12.2021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49E30-936F-475E-9DDA-617680FA7953}" type="slidenum">
              <a:rPr lang="tr-TR" smtClean="0"/>
              <a:t>‹#›</a:t>
            </a:fld>
            <a:endParaRPr lang="tr-TR"/>
          </a:p>
        </p:txBody>
      </p:sp>
    </p:spTree>
    <p:extLst>
      <p:ext uri="{BB962C8B-B14F-4D97-AF65-F5344CB8AC3E}">
        <p14:creationId xmlns:p14="http://schemas.microsoft.com/office/powerpoint/2010/main" val="309752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ternetyardim.org.tr/dosya/4Gmke.png" TargetMode="External"/><Relationship Id="rId2" Type="http://schemas.openxmlformats.org/officeDocument/2006/relationships/hyperlink" Target="https://internetyardim.org.tr/dosya/AdZoH.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nternetyardim.org.tr/dosya/WpB9T.jpg" TargetMode="External"/><Relationship Id="rId2" Type="http://schemas.openxmlformats.org/officeDocument/2006/relationships/hyperlink" Target="https://internetyardim.org.tr/dosya/7KrQ7.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005" y="3212976"/>
            <a:ext cx="7772400" cy="1470025"/>
          </a:xfrm>
        </p:spPr>
        <p:txBody>
          <a:bodyPr/>
          <a:lstStyle/>
          <a:p>
            <a:r>
              <a:rPr lang="tr-TR" b="1" dirty="0"/>
              <a:t>ZORBALIĞIN SANAL HALİ: </a:t>
            </a:r>
            <a:r>
              <a:rPr lang="tr-TR" dirty="0"/>
              <a:t/>
            </a:r>
            <a:br>
              <a:rPr lang="tr-TR" dirty="0"/>
            </a:br>
            <a:r>
              <a:rPr lang="tr-TR" b="1" dirty="0"/>
              <a:t>SİBER ZORBALIK</a:t>
            </a:r>
            <a:endParaRPr lang="tr-TR" dirty="0"/>
          </a:p>
        </p:txBody>
      </p:sp>
      <p:sp>
        <p:nvSpPr>
          <p:cNvPr id="3" name="Alt Başlık 2"/>
          <p:cNvSpPr>
            <a:spLocks noGrp="1"/>
          </p:cNvSpPr>
          <p:nvPr>
            <p:ph type="subTitle" idx="1"/>
          </p:nvPr>
        </p:nvSpPr>
        <p:spPr>
          <a:xfrm>
            <a:off x="4571204" y="5301208"/>
            <a:ext cx="4105251" cy="1176536"/>
          </a:xfrm>
        </p:spPr>
        <p:txBody>
          <a:bodyPr/>
          <a:lstStyle/>
          <a:p>
            <a:r>
              <a:rPr lang="tr-TR" dirty="0" smtClean="0"/>
              <a:t>Okul rehberlik Servisi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49" y="332656"/>
            <a:ext cx="2957513" cy="274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63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u="sng" dirty="0"/>
              <a:t>Unutma!</a:t>
            </a:r>
            <a:r>
              <a:rPr lang="tr-TR" dirty="0"/>
              <a:t/>
            </a:r>
            <a:br>
              <a:rPr lang="tr-TR" dirty="0"/>
            </a:br>
            <a:endParaRPr lang="tr-TR" dirty="0"/>
          </a:p>
        </p:txBody>
      </p:sp>
      <p:sp>
        <p:nvSpPr>
          <p:cNvPr id="3" name="İçerik Yer Tutucusu 2"/>
          <p:cNvSpPr>
            <a:spLocks noGrp="1"/>
          </p:cNvSpPr>
          <p:nvPr>
            <p:ph idx="1"/>
          </p:nvPr>
        </p:nvSpPr>
        <p:spPr>
          <a:xfrm>
            <a:off x="457200" y="1052736"/>
            <a:ext cx="8229600" cy="5805264"/>
          </a:xfrm>
        </p:spPr>
        <p:txBody>
          <a:bodyPr>
            <a:normAutofit fontScale="62500" lnSpcReduction="20000"/>
          </a:bodyPr>
          <a:lstStyle/>
          <a:p>
            <a:pPr lvl="0">
              <a:lnSpc>
                <a:spcPct val="170000"/>
              </a:lnSpc>
              <a:spcBef>
                <a:spcPts val="0"/>
              </a:spcBef>
            </a:pPr>
            <a:r>
              <a:rPr lang="tr-TR" dirty="0" smtClean="0">
                <a:effectLst/>
              </a:rPr>
              <a:t>İnternet’te bulduğun, okuduğun bilgi ve haberlerin hepsi doğru değildir!</a:t>
            </a:r>
          </a:p>
          <a:p>
            <a:pPr lvl="0">
              <a:lnSpc>
                <a:spcPct val="170000"/>
              </a:lnSpc>
              <a:spcBef>
                <a:spcPts val="0"/>
              </a:spcBef>
            </a:pPr>
            <a:r>
              <a:rPr lang="tr-TR" dirty="0" smtClean="0">
                <a:effectLst/>
              </a:rPr>
              <a:t>Dikkatli ol: Kötü niyetli kişiler şifreni, kişisel bilgilerini (adını soyadını, cep veya ev telefonunu, ev adresini, okulunun adını, ailenin bilgilerini) çalabilir.</a:t>
            </a:r>
          </a:p>
          <a:p>
            <a:pPr lvl="0">
              <a:lnSpc>
                <a:spcPct val="170000"/>
              </a:lnSpc>
              <a:spcBef>
                <a:spcPts val="0"/>
              </a:spcBef>
            </a:pPr>
            <a:r>
              <a:rPr lang="tr-TR" dirty="0" smtClean="0">
                <a:effectLst/>
              </a:rPr>
              <a:t>Kimseye güvenme: Kişisel bilgilerini isteyen bir e-posta alırsan bunu kesinlikle cevaplama!</a:t>
            </a:r>
          </a:p>
          <a:p>
            <a:pPr lvl="0">
              <a:lnSpc>
                <a:spcPct val="170000"/>
              </a:lnSpc>
              <a:spcBef>
                <a:spcPts val="0"/>
              </a:spcBef>
            </a:pPr>
            <a:r>
              <a:rPr lang="tr-TR" dirty="0" smtClean="0">
                <a:effectLst/>
              </a:rPr>
              <a:t>İzin al: Anne ve babandan izin almadan ya da onlar yanında olmadan internet üzerinden asla alışveriş yapma.</a:t>
            </a:r>
          </a:p>
          <a:p>
            <a:pPr lvl="0">
              <a:lnSpc>
                <a:spcPct val="170000"/>
              </a:lnSpc>
              <a:spcBef>
                <a:spcPts val="0"/>
              </a:spcBef>
            </a:pPr>
            <a:r>
              <a:rPr lang="tr-TR" dirty="0" smtClean="0">
                <a:effectLst/>
              </a:rPr>
              <a:t>Zamanı iyi seç: Kötü niyetli kişiler genellikle gece saatlerinde İnternette kandırabilecekleri çocuklara ulaşmayı amaçlar. Bu nedenle İnternet’te çok uzun süreler zaman geçirme ve çok geç saatlerde İnternetten çık.</a:t>
            </a:r>
          </a:p>
          <a:p>
            <a:pPr lvl="0">
              <a:lnSpc>
                <a:spcPct val="170000"/>
              </a:lnSpc>
              <a:spcBef>
                <a:spcPts val="0"/>
              </a:spcBef>
            </a:pPr>
            <a:r>
              <a:rPr lang="tr-TR" dirty="0" smtClean="0">
                <a:effectLst/>
              </a:rPr>
              <a:t>Bugün siteye giren 1000. kişisin, hediye kazandın. Ev adresini ilet sana hediyeni ulaştıralım. Dosya indirmek için reklama iki kere </a:t>
            </a:r>
            <a:r>
              <a:rPr lang="tr-TR" dirty="0"/>
              <a:t>tıkla.</a:t>
            </a:r>
            <a:endParaRPr lang="tr-TR" dirty="0" smtClean="0">
              <a:effectLst/>
            </a:endParaRPr>
          </a:p>
          <a:p>
            <a:endParaRPr lang="tr-TR" dirty="0"/>
          </a:p>
        </p:txBody>
      </p:sp>
    </p:spTree>
    <p:extLst>
      <p:ext uri="{BB962C8B-B14F-4D97-AF65-F5344CB8AC3E}">
        <p14:creationId xmlns:p14="http://schemas.microsoft.com/office/powerpoint/2010/main" val="128140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u="sng" dirty="0"/>
              <a:t>Kişisel Güvenlik</a:t>
            </a:r>
            <a:r>
              <a:rPr lang="tr-TR" dirty="0"/>
              <a:t/>
            </a:r>
            <a:br>
              <a:rPr lang="tr-TR" dirty="0"/>
            </a:br>
            <a:endParaRPr lang="tr-TR" dirty="0"/>
          </a:p>
        </p:txBody>
      </p:sp>
      <p:sp>
        <p:nvSpPr>
          <p:cNvPr id="3" name="İçerik Yer Tutucusu 2"/>
          <p:cNvSpPr>
            <a:spLocks noGrp="1"/>
          </p:cNvSpPr>
          <p:nvPr>
            <p:ph idx="1"/>
          </p:nvPr>
        </p:nvSpPr>
        <p:spPr>
          <a:xfrm>
            <a:off x="467544" y="908720"/>
            <a:ext cx="8229600" cy="5616624"/>
          </a:xfrm>
        </p:spPr>
        <p:txBody>
          <a:bodyPr>
            <a:normAutofit fontScale="32500" lnSpcReduction="20000"/>
          </a:bodyPr>
          <a:lstStyle/>
          <a:p>
            <a:pPr marL="0" lv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Bildiğin gibi İnternet’te yapabileceğin pek çok aktivite var. Örneğin oyunlar oynayabilir, ödevlerin için araştırma yapabilir, yeni bilgiler edinebilir, arkadaşlarınla ve diğer insanlarla iletişim kurabilirsin</a:t>
            </a:r>
            <a:r>
              <a:rPr lang="tr-TR" sz="3700" b="1" dirty="0" smtClean="0">
                <a:latin typeface="Times New Roman" panose="02020603050405020304" pitchFamily="18" charset="0"/>
                <a:cs typeface="Times New Roman" panose="02020603050405020304" pitchFamily="18" charset="0"/>
              </a:rPr>
              <a:t>.</a:t>
            </a:r>
            <a:endParaRPr lang="tr-TR" sz="3700" b="1" dirty="0">
              <a:latin typeface="Times New Roman" panose="02020603050405020304" pitchFamily="18" charset="0"/>
              <a:cs typeface="Times New Roman" panose="02020603050405020304" pitchFamily="18" charset="0"/>
            </a:endParaRPr>
          </a:p>
          <a:p>
            <a:pPr marL="0" lv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Ancak tüm bunları yaparken kişisel güvenliğin konusunda bilgili olmalısın böylece İnternet’te karşılaşacağın tehlikelere karşı kendini koruyabilirsin.</a:t>
            </a:r>
            <a:r>
              <a:rPr lang="tr-TR" sz="3700" b="1" dirty="0" smtClean="0">
                <a:effectLst/>
                <a:latin typeface="Times New Roman" panose="02020603050405020304" pitchFamily="18" charset="0"/>
                <a:cs typeface="Times New Roman" panose="02020603050405020304" pitchFamily="18" charset="0"/>
              </a:rPr>
              <a:t> </a:t>
            </a: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Her şeyden önce, </a:t>
            </a:r>
            <a:r>
              <a:rPr lang="tr-TR" sz="3700" b="1" dirty="0">
                <a:latin typeface="Times New Roman" panose="02020603050405020304" pitchFamily="18" charset="0"/>
                <a:cs typeface="Times New Roman" panose="02020603050405020304" pitchFamily="18" charset="0"/>
                <a:hlinkClick r:id="rId2"/>
              </a:rPr>
              <a:t>"İnternette Önce DÜŞÜN Sonra Paylaşın</a:t>
            </a:r>
            <a:r>
              <a:rPr lang="tr-TR" sz="3700" b="1" dirty="0" smtClean="0">
                <a:latin typeface="Times New Roman" panose="02020603050405020304" pitchFamily="18" charset="0"/>
                <a:cs typeface="Times New Roman" panose="02020603050405020304" pitchFamily="18" charset="0"/>
                <a:hlinkClick r:id="rId2"/>
              </a:rPr>
              <a:t>"</a:t>
            </a:r>
            <a:r>
              <a:rPr lang="tr-TR" sz="3700" b="1" dirty="0" smtClean="0">
                <a:latin typeface="Times New Roman" panose="02020603050405020304" pitchFamily="18" charset="0"/>
                <a:cs typeface="Times New Roman" panose="02020603050405020304" pitchFamily="18" charset="0"/>
              </a:rPr>
              <a:t>,</a:t>
            </a: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Sosyal ağlardaki hesaplarınıza olan erişimi tanıdığınız ve güvendiğiniz kişilerle sınırlayın</a:t>
            </a:r>
            <a:r>
              <a:rPr lang="tr-TR" sz="3700" b="1" dirty="0" smtClean="0">
                <a:latin typeface="Times New Roman" panose="02020603050405020304" pitchFamily="18" charset="0"/>
                <a:cs typeface="Times New Roman" panose="02020603050405020304" pitchFamily="18" charset="0"/>
              </a:rPr>
              <a:t>,</a:t>
            </a:r>
            <a:endParaRPr lang="tr-TR" sz="3700" b="1" dirty="0" smtClean="0">
              <a:effectLst/>
              <a:latin typeface="Times New Roman" panose="02020603050405020304" pitchFamily="18" charset="0"/>
              <a:cs typeface="Times New Roman" panose="02020603050405020304" pitchFamily="18" charset="0"/>
            </a:endParaRPr>
          </a:p>
          <a:p>
            <a:pPr marL="0" lvl="0" indent="0" algn="just">
              <a:lnSpc>
                <a:spcPct val="170000"/>
              </a:lnSpc>
              <a:spcBef>
                <a:spcPts val="0"/>
              </a:spcBef>
            </a:pPr>
            <a:r>
              <a:rPr lang="tr-TR" sz="3700" b="1" dirty="0" smtClean="0">
                <a:latin typeface="Times New Roman" panose="02020603050405020304" pitchFamily="18" charset="0"/>
                <a:cs typeface="Times New Roman" panose="02020603050405020304" pitchFamily="18" charset="0"/>
              </a:rPr>
              <a:t>T.C</a:t>
            </a:r>
            <a:r>
              <a:rPr lang="tr-TR" sz="3700" b="1" dirty="0">
                <a:latin typeface="Times New Roman" panose="02020603050405020304" pitchFamily="18" charset="0"/>
                <a:cs typeface="Times New Roman" panose="02020603050405020304" pitchFamily="18" charset="0"/>
              </a:rPr>
              <a:t>. kimlik numaranı, ev adresini, telefon numaranı, okulunun adını, anne ve babanın iş adresleri ve iş yeri telefon numaralarını yabancılarla paylaşma</a:t>
            </a:r>
            <a:r>
              <a:rPr lang="tr-TR" sz="3700" b="1" dirty="0" smtClean="0">
                <a:latin typeface="Times New Roman" panose="02020603050405020304" pitchFamily="18" charset="0"/>
                <a:cs typeface="Times New Roman" panose="02020603050405020304" pitchFamily="18" charset="0"/>
              </a:rPr>
              <a:t>.</a:t>
            </a:r>
            <a:r>
              <a:rPr lang="tr-TR" sz="3700" b="1" dirty="0">
                <a:latin typeface="Times New Roman" panose="02020603050405020304" pitchFamily="18" charset="0"/>
                <a:cs typeface="Times New Roman" panose="02020603050405020304" pitchFamily="18" charset="0"/>
              </a:rPr>
              <a:t> Sosyal ağlarda başkalarının erişimine açık ortamlarda kişisel </a:t>
            </a:r>
            <a:r>
              <a:rPr lang="tr-TR" sz="3700" b="1" dirty="0" smtClean="0">
                <a:latin typeface="Times New Roman" panose="02020603050405020304" pitchFamily="18" charset="0"/>
                <a:cs typeface="Times New Roman" panose="02020603050405020304" pitchFamily="18" charset="0"/>
              </a:rPr>
              <a:t>bilgilerini paylaşma</a:t>
            </a:r>
            <a:endParaRPr lang="tr-TR" sz="3700" b="1" dirty="0">
              <a:latin typeface="Times New Roman" panose="02020603050405020304" pitchFamily="18" charset="0"/>
              <a:cs typeface="Times New Roman" panose="02020603050405020304" pitchFamily="18" charset="0"/>
            </a:endParaRP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İnternet üzerinden kendi resimlerini, ailenin resimlerini, video görüntülerini yabancılara gönderme</a:t>
            </a:r>
            <a:r>
              <a:rPr lang="tr-TR" sz="3700" b="1" dirty="0" smtClean="0">
                <a:latin typeface="Times New Roman" panose="02020603050405020304" pitchFamily="18" charset="0"/>
                <a:cs typeface="Times New Roman" panose="02020603050405020304" pitchFamily="18" charset="0"/>
              </a:rPr>
              <a:t>.</a:t>
            </a:r>
            <a:r>
              <a:rPr lang="tr-TR" sz="3700" b="1" dirty="0">
                <a:latin typeface="Times New Roman" panose="02020603050405020304" pitchFamily="18" charset="0"/>
                <a:cs typeface="Times New Roman" panose="02020603050405020304" pitchFamily="18" charset="0"/>
              </a:rPr>
              <a:t> </a:t>
            </a: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Kullandığınız çevrimiçi platformların güvenliğine </a:t>
            </a:r>
            <a:r>
              <a:rPr lang="tr-TR" sz="3700" b="1" dirty="0">
                <a:latin typeface="Times New Roman" panose="02020603050405020304" pitchFamily="18" charset="0"/>
                <a:cs typeface="Times New Roman" panose="02020603050405020304" pitchFamily="18" charset="0"/>
                <a:hlinkClick r:id="rId3"/>
              </a:rPr>
              <a:t>DİKKAT</a:t>
            </a:r>
            <a:r>
              <a:rPr lang="tr-TR" sz="3700" b="1" dirty="0">
                <a:latin typeface="Times New Roman" panose="02020603050405020304" pitchFamily="18" charset="0"/>
                <a:cs typeface="Times New Roman" panose="02020603050405020304" pitchFamily="18" charset="0"/>
              </a:rPr>
              <a:t> edin ve bu ayarları “güvenli” konumda tutun</a:t>
            </a:r>
            <a:r>
              <a:rPr lang="tr-TR" sz="3700" b="1" dirty="0" smtClean="0">
                <a:latin typeface="Times New Roman" panose="02020603050405020304" pitchFamily="18" charset="0"/>
                <a:cs typeface="Times New Roman" panose="02020603050405020304" pitchFamily="18" charset="0"/>
              </a:rPr>
              <a:t>,</a:t>
            </a:r>
            <a:endParaRPr lang="tr-TR" sz="3700" b="1" dirty="0">
              <a:latin typeface="Times New Roman" panose="02020603050405020304" pitchFamily="18" charset="0"/>
              <a:cs typeface="Times New Roman" panose="02020603050405020304" pitchFamily="18" charset="0"/>
            </a:endParaRP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Hesaplarınıza ait şifrelerinizi arkadaşlarınızla bile paylaşmayın,</a:t>
            </a: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Kaynağına güvenmediğiniz iletileri açmayın, Yabancılardan gelen arkadaşlık tekliflerini kabul etmeyin,</a:t>
            </a: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Sinirliyken paylaşım yapmayın,</a:t>
            </a:r>
          </a:p>
          <a:p>
            <a:pPr marL="0" indent="0" algn="just">
              <a:lnSpc>
                <a:spcPct val="170000"/>
              </a:lnSpc>
              <a:spcBef>
                <a:spcPts val="0"/>
              </a:spcBef>
            </a:pPr>
            <a:r>
              <a:rPr lang="tr-TR" sz="3700" b="1" dirty="0">
                <a:latin typeface="Times New Roman" panose="02020603050405020304" pitchFamily="18" charset="0"/>
                <a:cs typeface="Times New Roman" panose="02020603050405020304" pitchFamily="18" charset="0"/>
              </a:rPr>
              <a:t>Başkasını da ilgilendiren bir içerik paylaşmadan önce onun iznini alın,</a:t>
            </a:r>
          </a:p>
          <a:p>
            <a:pPr lvl="0" algn="just">
              <a:lnSpc>
                <a:spcPct val="170000"/>
              </a:lnSpc>
              <a:spcBef>
                <a:spcPts val="0"/>
              </a:spcBef>
            </a:pPr>
            <a:endParaRPr lang="tr-TR" dirty="0"/>
          </a:p>
        </p:txBody>
      </p:sp>
    </p:spTree>
    <p:extLst>
      <p:ext uri="{BB962C8B-B14F-4D97-AF65-F5344CB8AC3E}">
        <p14:creationId xmlns:p14="http://schemas.microsoft.com/office/powerpoint/2010/main" val="406102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u="sng" dirty="0" smtClean="0"/>
              <a:t>Kişisel Güvenlik</a:t>
            </a:r>
            <a:endParaRPr lang="tr-TR" dirty="0"/>
          </a:p>
        </p:txBody>
      </p:sp>
      <p:sp>
        <p:nvSpPr>
          <p:cNvPr id="3" name="İçerik Yer Tutucusu 2"/>
          <p:cNvSpPr>
            <a:spLocks noGrp="1"/>
          </p:cNvSpPr>
          <p:nvPr>
            <p:ph idx="1"/>
          </p:nvPr>
        </p:nvSpPr>
        <p:spPr>
          <a:xfrm>
            <a:off x="467544" y="1268760"/>
            <a:ext cx="8229600" cy="5257800"/>
          </a:xfrm>
        </p:spPr>
        <p:txBody>
          <a:bodyPr>
            <a:normAutofit fontScale="47500" lnSpcReduction="20000"/>
          </a:bodyPr>
          <a:lstStyle/>
          <a:p>
            <a:pPr marL="0" indent="0" algn="just">
              <a:lnSpc>
                <a:spcPct val="170000"/>
              </a:lnSpc>
              <a:spcBef>
                <a:spcPts val="0"/>
              </a:spcBef>
            </a:pPr>
            <a:r>
              <a:rPr lang="tr-TR" b="1" dirty="0" smtClean="0">
                <a:latin typeface="Times New Roman" panose="02020603050405020304" pitchFamily="18" charset="0"/>
                <a:cs typeface="Times New Roman" panose="02020603050405020304" pitchFamily="18" charset="0"/>
                <a:hlinkClick r:id="rId2"/>
              </a:rPr>
              <a:t> </a:t>
            </a:r>
            <a:r>
              <a:rPr lang="tr-TR" b="1" dirty="0" smtClean="0">
                <a:latin typeface="+mj-lt"/>
                <a:cs typeface="Times New Roman" panose="02020603050405020304" pitchFamily="18" charset="0"/>
                <a:hlinkClick r:id="rId2"/>
              </a:rPr>
              <a:t>Şaka </a:t>
            </a:r>
            <a:r>
              <a:rPr lang="tr-TR" b="1" dirty="0">
                <a:latin typeface="+mj-lt"/>
                <a:cs typeface="Times New Roman" panose="02020603050405020304" pitchFamily="18" charset="0"/>
                <a:hlinkClick r:id="rId2"/>
              </a:rPr>
              <a:t>ile Zorbalık</a:t>
            </a:r>
            <a:r>
              <a:rPr lang="tr-TR" b="1" dirty="0">
                <a:latin typeface="+mj-lt"/>
                <a:cs typeface="Times New Roman" panose="02020603050405020304" pitchFamily="18" charset="0"/>
              </a:rPr>
              <a:t> arasındaki ince çizgiye dikkat edin,</a:t>
            </a:r>
          </a:p>
          <a:p>
            <a:pPr marL="0" indent="0" algn="just">
              <a:lnSpc>
                <a:spcPct val="170000"/>
              </a:lnSpc>
              <a:spcBef>
                <a:spcPts val="0"/>
              </a:spcBef>
            </a:pPr>
            <a:r>
              <a:rPr lang="tr-TR" b="1" dirty="0">
                <a:latin typeface="+mj-lt"/>
                <a:cs typeface="Times New Roman" panose="02020603050405020304" pitchFamily="18" charset="0"/>
              </a:rPr>
              <a:t>Birini rahatsız edecek türdeki paylaşımların yayılmasına aracılık etmeyin,</a:t>
            </a:r>
          </a:p>
          <a:p>
            <a:pPr marL="0" indent="0" algn="just">
              <a:lnSpc>
                <a:spcPct val="170000"/>
              </a:lnSpc>
              <a:spcBef>
                <a:spcPts val="0"/>
              </a:spcBef>
            </a:pPr>
            <a:r>
              <a:rPr lang="tr-TR" b="1" dirty="0">
                <a:latin typeface="+mj-lt"/>
                <a:cs typeface="Times New Roman" panose="02020603050405020304" pitchFamily="18" charset="0"/>
              </a:rPr>
              <a:t>Siber zorbalığa maruz kalırsanız bunu hemen güvendiğiniz bir yetişkinle paylaşın,</a:t>
            </a:r>
          </a:p>
          <a:p>
            <a:pPr marL="0" indent="0" algn="just">
              <a:lnSpc>
                <a:spcPct val="170000"/>
              </a:lnSpc>
              <a:spcBef>
                <a:spcPts val="0"/>
              </a:spcBef>
            </a:pPr>
            <a:r>
              <a:rPr lang="tr-TR" b="1" dirty="0">
                <a:latin typeface="+mj-lt"/>
                <a:cs typeface="Times New Roman" panose="02020603050405020304" pitchFamily="18" charset="0"/>
              </a:rPr>
              <a:t>İnternete erişim hakkınızı kullanırken başkalarının haklarını gözetme sorumluluğunuzu unutmayın.</a:t>
            </a:r>
          </a:p>
          <a:p>
            <a:pPr marL="0" indent="0" algn="just">
              <a:lnSpc>
                <a:spcPct val="170000"/>
              </a:lnSpc>
              <a:spcBef>
                <a:spcPts val="0"/>
              </a:spcBef>
            </a:pPr>
            <a:r>
              <a:rPr lang="tr-TR" b="1" dirty="0">
                <a:latin typeface="+mj-lt"/>
                <a:cs typeface="Times New Roman" panose="02020603050405020304" pitchFamily="18" charset="0"/>
              </a:rPr>
              <a:t>Dijital dünyada attığınız her adımın gerçek hayatta karşılığı olduğunu unutmayın!</a:t>
            </a:r>
          </a:p>
          <a:p>
            <a:pPr marL="0" indent="0" algn="just">
              <a:lnSpc>
                <a:spcPct val="170000"/>
              </a:lnSpc>
              <a:spcBef>
                <a:spcPts val="0"/>
              </a:spcBef>
            </a:pPr>
            <a:r>
              <a:rPr lang="tr-TR" b="1" dirty="0">
                <a:latin typeface="+mj-lt"/>
                <a:cs typeface="Times New Roman" panose="02020603050405020304" pitchFamily="18" charset="0"/>
                <a:hlinkClick r:id="rId3"/>
              </a:rPr>
              <a:t>Siber Zorbalıktan KORKMA</a:t>
            </a:r>
            <a:r>
              <a:rPr lang="tr-TR" b="1" dirty="0">
                <a:latin typeface="+mj-lt"/>
                <a:cs typeface="Times New Roman" panose="02020603050405020304" pitchFamily="18" charset="0"/>
              </a:rPr>
              <a:t>, Siber Zorba </a:t>
            </a:r>
            <a:r>
              <a:rPr lang="tr-TR" b="1" dirty="0" smtClean="0">
                <a:latin typeface="+mj-lt"/>
                <a:cs typeface="Times New Roman" panose="02020603050405020304" pitchFamily="18" charset="0"/>
              </a:rPr>
              <a:t>Olma</a:t>
            </a:r>
            <a:endParaRPr lang="tr-TR" b="1" dirty="0" smtClean="0">
              <a:latin typeface="+mj-lt"/>
            </a:endParaRPr>
          </a:p>
          <a:p>
            <a:pPr marL="0" lvl="0" indent="0">
              <a:lnSpc>
                <a:spcPct val="170000"/>
              </a:lnSpc>
              <a:spcBef>
                <a:spcPts val="0"/>
              </a:spcBef>
            </a:pPr>
            <a:r>
              <a:rPr lang="tr-TR" b="1" dirty="0" smtClean="0">
                <a:latin typeface="+mj-lt"/>
              </a:rPr>
              <a:t>Yabancılarla </a:t>
            </a:r>
            <a:r>
              <a:rPr lang="tr-TR" b="1" dirty="0">
                <a:latin typeface="+mj-lt"/>
              </a:rPr>
              <a:t>web kamera kullanarak konuşma.</a:t>
            </a:r>
            <a:endParaRPr lang="tr-TR" dirty="0">
              <a:latin typeface="+mj-lt"/>
            </a:endParaRPr>
          </a:p>
          <a:p>
            <a:pPr marL="0" lvl="0" indent="0">
              <a:lnSpc>
                <a:spcPct val="170000"/>
              </a:lnSpc>
              <a:spcBef>
                <a:spcPts val="0"/>
              </a:spcBef>
            </a:pPr>
            <a:r>
              <a:rPr lang="tr-TR" b="1" dirty="0">
                <a:latin typeface="+mj-lt"/>
              </a:rPr>
              <a:t>Evini ve odanı yabancılarla paylaşma.</a:t>
            </a:r>
            <a:endParaRPr lang="tr-TR" dirty="0">
              <a:latin typeface="+mj-lt"/>
            </a:endParaRPr>
          </a:p>
          <a:p>
            <a:pPr marL="0" lvl="0" indent="0">
              <a:lnSpc>
                <a:spcPct val="170000"/>
              </a:lnSpc>
              <a:spcBef>
                <a:spcPts val="0"/>
              </a:spcBef>
            </a:pPr>
            <a:r>
              <a:rPr lang="tr-TR" b="1" dirty="0">
                <a:latin typeface="+mj-lt"/>
              </a:rPr>
              <a:t>İnternet ortamında sadece tanıdığın kişilerle sohbet et ve iletişim kur.</a:t>
            </a:r>
            <a:endParaRPr lang="tr-TR" dirty="0">
              <a:latin typeface="+mj-lt"/>
            </a:endParaRPr>
          </a:p>
          <a:p>
            <a:pPr marL="0" lvl="0" indent="0">
              <a:lnSpc>
                <a:spcPct val="170000"/>
              </a:lnSpc>
              <a:spcBef>
                <a:spcPts val="0"/>
              </a:spcBef>
            </a:pPr>
            <a:r>
              <a:rPr lang="tr-TR" b="1" dirty="0">
                <a:latin typeface="+mj-lt"/>
              </a:rPr>
              <a:t>Tanımadığın kişilerin İnternet’ten yaptığı arkadaşlık tekliflerini reddet!</a:t>
            </a:r>
            <a:endParaRPr lang="tr-TR" dirty="0">
              <a:latin typeface="+mj-lt"/>
            </a:endParaRPr>
          </a:p>
          <a:p>
            <a:pPr marL="0" lvl="0" indent="0">
              <a:lnSpc>
                <a:spcPct val="170000"/>
              </a:lnSpc>
              <a:spcBef>
                <a:spcPts val="0"/>
              </a:spcBef>
            </a:pPr>
            <a:r>
              <a:rPr lang="tr-TR" b="1" dirty="0">
                <a:latin typeface="+mj-lt"/>
              </a:rPr>
              <a:t>Bir sitede yer alan oyunlara, aktivitelere, yarışmalara katılmadan önce mutlaka ailene veya öğretmenine danış</a:t>
            </a:r>
            <a:r>
              <a:rPr lang="tr-TR" b="1" dirty="0" smtClean="0">
                <a:latin typeface="+mj-lt"/>
              </a:rPr>
              <a:t>.</a:t>
            </a:r>
          </a:p>
          <a:p>
            <a:pPr marL="0" lvl="0" indent="0">
              <a:lnSpc>
                <a:spcPct val="170000"/>
              </a:lnSpc>
              <a:spcBef>
                <a:spcPts val="0"/>
              </a:spcBef>
            </a:pPr>
            <a:r>
              <a:rPr lang="tr-TR" b="1" dirty="0">
                <a:latin typeface="+mj-lt"/>
              </a:rPr>
              <a:t>Anne ve babana karşı açık, şeffaf ve dürüst ol.</a:t>
            </a:r>
            <a:endParaRPr lang="tr-TR" dirty="0">
              <a:latin typeface="+mj-lt"/>
            </a:endParaRPr>
          </a:p>
          <a:p>
            <a:pPr marL="0" lvl="0" indent="0">
              <a:lnSpc>
                <a:spcPct val="170000"/>
              </a:lnSpc>
              <a:spcBef>
                <a:spcPts val="0"/>
              </a:spcBef>
            </a:pPr>
            <a:r>
              <a:rPr lang="tr-TR" b="1" dirty="0">
                <a:solidFill>
                  <a:srgbClr val="FF0000"/>
                </a:solidFill>
                <a:latin typeface="+mj-lt"/>
              </a:rPr>
              <a:t>Güvenliğinden SEN sorumlusun. </a:t>
            </a:r>
            <a:r>
              <a:rPr lang="tr-TR" b="1" dirty="0" err="1">
                <a:solidFill>
                  <a:srgbClr val="FF0000"/>
                </a:solidFill>
                <a:latin typeface="+mj-lt"/>
              </a:rPr>
              <a:t>BilgisizSEN</a:t>
            </a:r>
            <a:r>
              <a:rPr lang="tr-TR" b="1" dirty="0">
                <a:solidFill>
                  <a:srgbClr val="FF0000"/>
                </a:solidFill>
                <a:latin typeface="+mj-lt"/>
              </a:rPr>
              <a:t> Güvensizsin!</a:t>
            </a:r>
            <a:endParaRPr lang="tr-TR" dirty="0">
              <a:solidFill>
                <a:srgbClr val="FF0000"/>
              </a:solidFill>
              <a:latin typeface="+mj-lt"/>
            </a:endParaRPr>
          </a:p>
          <a:p>
            <a:pPr marL="0" lvl="0" indent="0">
              <a:buNone/>
            </a:pPr>
            <a:endParaRPr lang="tr-TR" dirty="0"/>
          </a:p>
          <a:p>
            <a:endParaRPr lang="tr-TR" dirty="0"/>
          </a:p>
        </p:txBody>
      </p:sp>
    </p:spTree>
    <p:extLst>
      <p:ext uri="{BB962C8B-B14F-4D97-AF65-F5344CB8AC3E}">
        <p14:creationId xmlns:p14="http://schemas.microsoft.com/office/powerpoint/2010/main" val="76246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fontScale="90000"/>
          </a:bodyPr>
          <a:lstStyle/>
          <a:p>
            <a:r>
              <a:rPr lang="tr-TR" b="1" u="sng" dirty="0"/>
              <a:t>Eğer Siber Zorbalığa maruz kaldıysanız çıkış yollarınız var:</a:t>
            </a:r>
            <a:r>
              <a:rPr lang="tr-TR" dirty="0"/>
              <a:t/>
            </a:r>
            <a:br>
              <a:rPr lang="tr-TR" dirty="0"/>
            </a:br>
            <a:endParaRPr lang="tr-TR" dirty="0"/>
          </a:p>
        </p:txBody>
      </p:sp>
      <p:sp>
        <p:nvSpPr>
          <p:cNvPr id="3" name="İçerik Yer Tutucusu 2"/>
          <p:cNvSpPr>
            <a:spLocks noGrp="1"/>
          </p:cNvSpPr>
          <p:nvPr>
            <p:ph idx="1"/>
          </p:nvPr>
        </p:nvSpPr>
        <p:spPr>
          <a:xfrm>
            <a:off x="467544" y="1844824"/>
            <a:ext cx="8229600" cy="4896544"/>
          </a:xfrm>
        </p:spPr>
        <p:txBody>
          <a:bodyPr>
            <a:normAutofit fontScale="55000" lnSpcReduction="20000"/>
          </a:bodyPr>
          <a:lstStyle/>
          <a:p>
            <a:pPr lvl="0">
              <a:lnSpc>
                <a:spcPct val="170000"/>
              </a:lnSpc>
              <a:spcBef>
                <a:spcPts val="0"/>
              </a:spcBef>
            </a:pPr>
            <a:r>
              <a:rPr lang="tr-TR" b="1" dirty="0" smtClean="0">
                <a:effectLst/>
              </a:rPr>
              <a:t>Birilerinden yardım isteyin, kendinize saklamayın.</a:t>
            </a:r>
          </a:p>
          <a:p>
            <a:pPr lvl="0">
              <a:lnSpc>
                <a:spcPct val="170000"/>
              </a:lnSpc>
              <a:spcBef>
                <a:spcPts val="0"/>
              </a:spcBef>
            </a:pPr>
            <a:r>
              <a:rPr lang="tr-TR" b="1" dirty="0" smtClean="0">
                <a:solidFill>
                  <a:srgbClr val="FF0000"/>
                </a:solidFill>
                <a:effectLst/>
              </a:rPr>
              <a:t>Sakin olun ve kışkırtmalara gelmeyin.  </a:t>
            </a:r>
          </a:p>
          <a:p>
            <a:pPr lvl="0">
              <a:lnSpc>
                <a:spcPct val="170000"/>
              </a:lnSpc>
              <a:spcBef>
                <a:spcPts val="0"/>
              </a:spcBef>
            </a:pPr>
            <a:r>
              <a:rPr lang="tr-TR" b="1" dirty="0" smtClean="0">
                <a:solidFill>
                  <a:srgbClr val="7030A0"/>
                </a:solidFill>
                <a:effectLst/>
              </a:rPr>
              <a:t>Tüm kanıtları toplayın; fotoğraf ve ekran görüntülerini saklayın.</a:t>
            </a:r>
          </a:p>
          <a:p>
            <a:pPr lvl="0">
              <a:lnSpc>
                <a:spcPct val="170000"/>
              </a:lnSpc>
              <a:spcBef>
                <a:spcPts val="0"/>
              </a:spcBef>
            </a:pPr>
            <a:r>
              <a:rPr lang="tr-TR" b="1" dirty="0" smtClean="0">
                <a:solidFill>
                  <a:srgbClr val="00B050"/>
                </a:solidFill>
                <a:effectLst/>
              </a:rPr>
              <a:t>Zorbalarla durmaları için konuşun.</a:t>
            </a:r>
          </a:p>
          <a:p>
            <a:pPr lvl="0">
              <a:lnSpc>
                <a:spcPct val="170000"/>
              </a:lnSpc>
              <a:spcBef>
                <a:spcPts val="0"/>
              </a:spcBef>
            </a:pPr>
            <a:r>
              <a:rPr lang="tr-TR" b="1" dirty="0" smtClean="0">
                <a:solidFill>
                  <a:srgbClr val="FF0000"/>
                </a:solidFill>
                <a:effectLst/>
              </a:rPr>
              <a:t>Eğer hala durmazlarsa polise haber verin.</a:t>
            </a:r>
          </a:p>
          <a:p>
            <a:pPr lvl="0">
              <a:lnSpc>
                <a:spcPct val="170000"/>
              </a:lnSpc>
              <a:spcBef>
                <a:spcPts val="0"/>
              </a:spcBef>
            </a:pPr>
            <a:r>
              <a:rPr lang="tr-TR" b="1" dirty="0" smtClean="0">
                <a:effectLst/>
              </a:rPr>
              <a:t>KİŞİSEL BİLGİLERİNİZİ ASLA İNTERNET ORTAMINDA PAYLAŞMAYIN.</a:t>
            </a:r>
          </a:p>
          <a:p>
            <a:pPr lvl="0">
              <a:lnSpc>
                <a:spcPct val="170000"/>
              </a:lnSpc>
              <a:spcBef>
                <a:spcPts val="0"/>
              </a:spcBef>
            </a:pPr>
            <a:r>
              <a:rPr lang="tr-TR" b="1" dirty="0" smtClean="0">
                <a:solidFill>
                  <a:srgbClr val="FF0000"/>
                </a:solidFill>
                <a:effectLst/>
              </a:rPr>
              <a:t>Fotoğraflarınızı internet ortamında paylaşmayın. Fotoğraf göndermeden önce iki kez düşünün. </a:t>
            </a:r>
          </a:p>
          <a:p>
            <a:pPr lvl="0">
              <a:lnSpc>
                <a:spcPct val="170000"/>
              </a:lnSpc>
              <a:spcBef>
                <a:spcPts val="0"/>
              </a:spcBef>
            </a:pPr>
            <a:r>
              <a:rPr lang="tr-TR" b="1" dirty="0" smtClean="0">
                <a:solidFill>
                  <a:schemeClr val="tx2">
                    <a:lumMod val="60000"/>
                    <a:lumOff val="40000"/>
                  </a:schemeClr>
                </a:solidFill>
                <a:effectLst/>
              </a:rPr>
              <a:t>Düzenli olarak sosyal paylaşım sitelerinizin şiflerini değiştirin.</a:t>
            </a:r>
          </a:p>
          <a:p>
            <a:pPr lvl="0">
              <a:lnSpc>
                <a:spcPct val="170000"/>
              </a:lnSpc>
              <a:spcBef>
                <a:spcPts val="0"/>
              </a:spcBef>
            </a:pPr>
            <a:r>
              <a:rPr lang="tr-TR" b="1" dirty="0" smtClean="0">
                <a:solidFill>
                  <a:schemeClr val="accent4">
                    <a:lumMod val="75000"/>
                  </a:schemeClr>
                </a:solidFill>
                <a:effectLst/>
              </a:rPr>
              <a:t>Arkadaş listenizi sık sık yenileyin. </a:t>
            </a:r>
          </a:p>
          <a:p>
            <a:pPr lvl="0">
              <a:lnSpc>
                <a:spcPct val="170000"/>
              </a:lnSpc>
              <a:spcBef>
                <a:spcPts val="0"/>
              </a:spcBef>
            </a:pPr>
            <a:r>
              <a:rPr lang="tr-TR" b="1" dirty="0" smtClean="0">
                <a:solidFill>
                  <a:srgbClr val="FF0000"/>
                </a:solidFill>
                <a:effectLst/>
              </a:rPr>
              <a:t>Bilgisayar ve internet güvenlik ayarlarını sık sık güncelleyin.</a:t>
            </a:r>
          </a:p>
          <a:p>
            <a:endParaRPr lang="tr-TR" dirty="0"/>
          </a:p>
        </p:txBody>
      </p:sp>
    </p:spTree>
    <p:extLst>
      <p:ext uri="{BB962C8B-B14F-4D97-AF65-F5344CB8AC3E}">
        <p14:creationId xmlns:p14="http://schemas.microsoft.com/office/powerpoint/2010/main" val="325952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996952"/>
            <a:ext cx="7869559" cy="3096344"/>
          </a:xfrm>
        </p:spPr>
        <p:txBody>
          <a:bodyPr>
            <a:normAutofit fontScale="62500" lnSpcReduction="20000"/>
          </a:bodyPr>
          <a:lstStyle/>
          <a:p>
            <a:pPr marL="0" indent="0" algn="just">
              <a:lnSpc>
                <a:spcPct val="160000"/>
              </a:lnSpc>
              <a:spcBef>
                <a:spcPts val="0"/>
              </a:spcBef>
            </a:pPr>
            <a:r>
              <a:rPr lang="tr-TR" dirty="0"/>
              <a:t>Zorbalık, bir kişinin veya kişilerin başka bir kişiyi ya da kişileri kasıtlı, tekrarlı ve en azından bir süre devam eden olumsuz davranışlara maruz bırakmasıdır</a:t>
            </a:r>
            <a:r>
              <a:rPr lang="tr-TR" dirty="0" smtClean="0"/>
              <a:t>.</a:t>
            </a:r>
            <a:r>
              <a:rPr lang="tr-TR" dirty="0"/>
              <a:t> Zorbalık saldırganlığın bir türü olarak kabul edilmektedir</a:t>
            </a:r>
            <a:r>
              <a:rPr lang="tr-TR" dirty="0" smtClean="0"/>
              <a:t>.</a:t>
            </a:r>
          </a:p>
          <a:p>
            <a:pPr marL="0" indent="0">
              <a:lnSpc>
                <a:spcPct val="160000"/>
              </a:lnSpc>
              <a:spcBef>
                <a:spcPts val="0"/>
              </a:spcBef>
            </a:pPr>
            <a:r>
              <a:rPr lang="tr-TR" dirty="0"/>
              <a:t>Günümüzde internetin bir kitle iletişim aracı olarak kullanılması, sanal bir sosyal platform olması, bu ortamda zorbalık davranışlarını da beraberinde getirmiştir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704773"/>
            <a:ext cx="3025899" cy="222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10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2228" y="908720"/>
            <a:ext cx="4276580" cy="4824536"/>
          </a:xfrm>
        </p:spPr>
        <p:txBody>
          <a:bodyPr>
            <a:normAutofit fontScale="70000" lnSpcReduction="20000"/>
          </a:bodyPr>
          <a:lstStyle/>
          <a:p>
            <a:pPr algn="just">
              <a:lnSpc>
                <a:spcPct val="150000"/>
              </a:lnSpc>
            </a:pPr>
            <a:r>
              <a:rPr lang="tr-TR" dirty="0"/>
              <a:t>Günlük hayatta bireylerin birbirine uyguladıkları zorbalık davranışlarının, sanal ortamlarda yapılması olarak adlandırılan </a:t>
            </a:r>
            <a:r>
              <a:rPr lang="tr-TR" b="1" dirty="0" smtClean="0"/>
              <a:t>SİBER ZORBALIK</a:t>
            </a:r>
            <a:r>
              <a:rPr lang="tr-TR" dirty="0" smtClean="0"/>
              <a:t>, </a:t>
            </a:r>
            <a:r>
              <a:rPr lang="tr-TR" dirty="0"/>
              <a:t>internet ya da diğer dijital teknolojileri kullanarak kasıtlı ve tekrarlanan bir şekilde diğer bir kişiye zarar vermek olarak adlandırılmaktadır </a:t>
            </a:r>
          </a:p>
        </p:txBody>
      </p:sp>
      <p:pic>
        <p:nvPicPr>
          <p:cNvPr id="4098" name="Picture 2" descr="Güvenli Web - Siber Zorbalı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96" y="404664"/>
            <a:ext cx="388843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5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718098"/>
            <a:ext cx="8229600" cy="3735238"/>
          </a:xfrm>
        </p:spPr>
        <p:txBody>
          <a:bodyPr>
            <a:normAutofit fontScale="55000" lnSpcReduction="20000"/>
          </a:bodyPr>
          <a:lstStyle/>
          <a:p>
            <a:pPr algn="just">
              <a:lnSpc>
                <a:spcPct val="170000"/>
              </a:lnSpc>
              <a:spcBef>
                <a:spcPts val="0"/>
              </a:spcBef>
            </a:pPr>
            <a:r>
              <a:rPr lang="tr-TR" b="1" dirty="0"/>
              <a:t>Siber Zorbalık</a:t>
            </a:r>
            <a:r>
              <a:rPr lang="tr-TR" dirty="0"/>
              <a:t>, bilgi iletişim teknolojileri aracılığıyla bireylerin birbirlerine düşmanlık, korkutma, tehdit, sindirme, taciz amaçlı yazılı ve görsel iletileri kasıtlı ve düzenli bir şekilde göndermelerine işaret etmektedir</a:t>
            </a:r>
            <a:r>
              <a:rPr lang="tr-TR" dirty="0" smtClean="0"/>
              <a:t>.</a:t>
            </a:r>
          </a:p>
          <a:p>
            <a:pPr algn="just">
              <a:lnSpc>
                <a:spcPct val="170000"/>
              </a:lnSpc>
              <a:spcBef>
                <a:spcPts val="0"/>
              </a:spcBef>
            </a:pPr>
            <a:r>
              <a:rPr lang="tr-TR" b="1" dirty="0" smtClean="0"/>
              <a:t>Siber </a:t>
            </a:r>
            <a:r>
              <a:rPr lang="tr-TR" b="1" dirty="0"/>
              <a:t>zorbalık</a:t>
            </a:r>
            <a:r>
              <a:rPr lang="tr-TR" dirty="0"/>
              <a:t>, kameralı cep telefonları aracılığı ile kurbanların görüntülerini çekmek, çoğunlukla rızası ve haberi olmadan sosyal medya aracılığıyla paylaşmak, elektronik posta ya da cep telefonu mesajları ile aşağılayıcı, alay edici, tehditkâr, cinsel taciz veya şiddet içeren mesajlar göndermek ve yine kurbana ilişkin karalayıcı, aşağılayıcı web sayfaları hazırlamak gibi birçok davranışı kapsamaktadır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804" y="260648"/>
            <a:ext cx="663892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04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fontScale="70000" lnSpcReduction="20000"/>
          </a:bodyPr>
          <a:lstStyle/>
          <a:p>
            <a:pPr algn="just">
              <a:lnSpc>
                <a:spcPct val="170000"/>
              </a:lnSpc>
              <a:spcBef>
                <a:spcPts val="0"/>
              </a:spcBef>
            </a:pPr>
            <a:r>
              <a:rPr lang="tr-TR" dirty="0"/>
              <a:t>İnternet üzerinde haberler (özellikle de kötü haberler) aşırı derecede hızlı yayılmakta ve sıklıkla da kontrol etmek için bir şey yapabilmenizden çok önce daha uzak ve daha geniş alanlara yayılmaktadır. Çocuklar ve gençler için bu anlık ve her yere yayılan kolay ulaşılabilirlik ciddi sorunlara yol açabilir. Çocuklar, diğer çocukları tam bir çaresizlik durumuna götürebilecek dedikodu ve tehditleri kışkırtmakta yeteneklidirler</a:t>
            </a:r>
            <a:r>
              <a:rPr lang="tr-TR" dirty="0" smtClean="0"/>
              <a:t>.</a:t>
            </a:r>
            <a:r>
              <a:rPr lang="tr-TR" dirty="0"/>
              <a:t> Gerçekte, bazı çalışmalar ortaya çıkarmıştır ki, tüm gençlerin yüzde kırkından fazlası bir çeşit siber zorbalık yaşamış ve her dört gençten biri bunun bir kereden fazla başlarına geldiğini bildirmiştir.</a:t>
            </a:r>
          </a:p>
          <a:p>
            <a:endParaRPr lang="tr-TR" dirty="0"/>
          </a:p>
        </p:txBody>
      </p:sp>
    </p:spTree>
    <p:extLst>
      <p:ext uri="{BB962C8B-B14F-4D97-AF65-F5344CB8AC3E}">
        <p14:creationId xmlns:p14="http://schemas.microsoft.com/office/powerpoint/2010/main" val="318366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u="sng" dirty="0"/>
              <a:t>Siber Zorbalık birçok yolla yapılabilir.</a:t>
            </a:r>
            <a:endParaRPr lang="tr-TR" dirty="0"/>
          </a:p>
        </p:txBody>
      </p:sp>
      <p:sp>
        <p:nvSpPr>
          <p:cNvPr id="3" name="İçerik Yer Tutucusu 2"/>
          <p:cNvSpPr>
            <a:spLocks noGrp="1"/>
          </p:cNvSpPr>
          <p:nvPr>
            <p:ph idx="1"/>
          </p:nvPr>
        </p:nvSpPr>
        <p:spPr>
          <a:xfrm>
            <a:off x="457200" y="3933056"/>
            <a:ext cx="8229600" cy="2592288"/>
          </a:xfrm>
        </p:spPr>
        <p:txBody>
          <a:bodyPr>
            <a:normAutofit fontScale="47500" lnSpcReduction="20000"/>
          </a:bodyPr>
          <a:lstStyle/>
          <a:p>
            <a:pPr lvl="0">
              <a:lnSpc>
                <a:spcPct val="170000"/>
              </a:lnSpc>
              <a:spcBef>
                <a:spcPts val="0"/>
              </a:spcBef>
            </a:pPr>
            <a:r>
              <a:rPr lang="tr-TR" b="1" dirty="0" smtClean="0">
                <a:effectLst/>
              </a:rPr>
              <a:t>Parlama (</a:t>
            </a:r>
            <a:r>
              <a:rPr lang="tr-TR" b="1" dirty="0" err="1" smtClean="0">
                <a:effectLst/>
              </a:rPr>
              <a:t>Flaming</a:t>
            </a:r>
            <a:r>
              <a:rPr lang="tr-TR" b="1" dirty="0" smtClean="0">
                <a:effectLst/>
              </a:rPr>
              <a:t>):</a:t>
            </a:r>
            <a:r>
              <a:rPr lang="tr-TR" dirty="0" smtClean="0">
                <a:effectLst/>
              </a:rPr>
              <a:t> Elektronik iletişim kanalları kullanılarak çevrimiçi kavgaların kaba dille ve öfke duygusuyla gerçekleşmesi,</a:t>
            </a:r>
          </a:p>
          <a:p>
            <a:pPr lvl="0">
              <a:lnSpc>
                <a:spcPct val="170000"/>
              </a:lnSpc>
              <a:spcBef>
                <a:spcPts val="0"/>
              </a:spcBef>
            </a:pPr>
            <a:r>
              <a:rPr lang="tr-TR" b="1" dirty="0" smtClean="0">
                <a:effectLst/>
              </a:rPr>
              <a:t>Taciz (</a:t>
            </a:r>
            <a:r>
              <a:rPr lang="tr-TR" b="1" dirty="0" err="1" smtClean="0">
                <a:effectLst/>
              </a:rPr>
              <a:t>Harassment</a:t>
            </a:r>
            <a:r>
              <a:rPr lang="tr-TR" b="1" dirty="0" smtClean="0">
                <a:effectLst/>
              </a:rPr>
              <a:t>):</a:t>
            </a:r>
            <a:r>
              <a:rPr lang="tr-TR" dirty="0" smtClean="0">
                <a:effectLst/>
              </a:rPr>
              <a:t> Art arda gönderilen kötü içerikli ve hakaret içeren mesajlar,</a:t>
            </a:r>
          </a:p>
          <a:p>
            <a:pPr lvl="0">
              <a:lnSpc>
                <a:spcPct val="170000"/>
              </a:lnSpc>
              <a:spcBef>
                <a:spcPts val="0"/>
              </a:spcBef>
            </a:pPr>
            <a:r>
              <a:rPr lang="tr-TR" b="1" dirty="0" smtClean="0">
                <a:effectLst/>
              </a:rPr>
              <a:t>İftira (</a:t>
            </a:r>
            <a:r>
              <a:rPr lang="tr-TR" b="1" dirty="0" err="1" smtClean="0">
                <a:effectLst/>
              </a:rPr>
              <a:t>Denigration</a:t>
            </a:r>
            <a:r>
              <a:rPr lang="tr-TR" b="1" dirty="0" smtClean="0">
                <a:effectLst/>
              </a:rPr>
              <a:t>):</a:t>
            </a:r>
            <a:r>
              <a:rPr lang="tr-TR" dirty="0" smtClean="0">
                <a:effectLst/>
              </a:rPr>
              <a:t> Kişinin itibarına veya arkadaşlıklarına zarar verici dedikodu veya söylenti çıkarma,</a:t>
            </a:r>
          </a:p>
          <a:p>
            <a:pPr>
              <a:lnSpc>
                <a:spcPct val="170000"/>
              </a:lnSpc>
              <a:spcBef>
                <a:spcPts val="0"/>
              </a:spcBef>
            </a:pPr>
            <a:r>
              <a:rPr lang="tr-TR" b="1" dirty="0"/>
              <a:t>Taklit Etme</a:t>
            </a:r>
            <a:r>
              <a:rPr lang="tr-TR" dirty="0"/>
              <a:t> </a:t>
            </a:r>
            <a:r>
              <a:rPr lang="tr-TR" b="1" dirty="0"/>
              <a:t>(</a:t>
            </a:r>
            <a:r>
              <a:rPr lang="tr-TR" b="1" dirty="0" err="1"/>
              <a:t>Impersonation</a:t>
            </a:r>
            <a:r>
              <a:rPr lang="tr-TR" b="1" dirty="0"/>
              <a:t>):</a:t>
            </a:r>
            <a:r>
              <a:rPr lang="tr-TR" dirty="0"/>
              <a:t> Herhangi bir kişinin kişisel bilgilerini kullanarak başkalarına -veya kimliğine büründüğü kişi belirli biriyse- o kişiye zarar verici çevrimiçi faaliyetlerde bulunma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52736"/>
            <a:ext cx="48768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03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u="sng" dirty="0" smtClean="0"/>
              <a:t>Siber Zorbalık birçok yolla yapılabilir.</a:t>
            </a:r>
            <a:endParaRPr lang="tr-TR" dirty="0"/>
          </a:p>
        </p:txBody>
      </p:sp>
      <p:sp>
        <p:nvSpPr>
          <p:cNvPr id="3" name="İçerik Yer Tutucusu 2"/>
          <p:cNvSpPr>
            <a:spLocks noGrp="1"/>
          </p:cNvSpPr>
          <p:nvPr>
            <p:ph idx="1"/>
          </p:nvPr>
        </p:nvSpPr>
        <p:spPr>
          <a:xfrm>
            <a:off x="467544" y="1916832"/>
            <a:ext cx="8229600" cy="3672408"/>
          </a:xfrm>
        </p:spPr>
        <p:txBody>
          <a:bodyPr>
            <a:normAutofit fontScale="47500" lnSpcReduction="20000"/>
          </a:bodyPr>
          <a:lstStyle/>
          <a:p>
            <a:pPr lvl="0">
              <a:lnSpc>
                <a:spcPct val="170000"/>
              </a:lnSpc>
              <a:spcBef>
                <a:spcPts val="0"/>
              </a:spcBef>
            </a:pPr>
            <a:r>
              <a:rPr lang="tr-TR" b="1" dirty="0" smtClean="0">
                <a:effectLst/>
              </a:rPr>
              <a:t>Bilgi veya görüntüleri afişe etme (</a:t>
            </a:r>
            <a:r>
              <a:rPr lang="tr-TR" b="1" dirty="0" err="1" smtClean="0">
                <a:effectLst/>
              </a:rPr>
              <a:t>Outing</a:t>
            </a:r>
            <a:r>
              <a:rPr lang="tr-TR" b="1" dirty="0" smtClean="0">
                <a:effectLst/>
              </a:rPr>
              <a:t>):</a:t>
            </a:r>
            <a:r>
              <a:rPr lang="tr-TR" dirty="0" smtClean="0">
                <a:effectLst/>
              </a:rPr>
              <a:t> Birinin sırlarını ya da utanç verici bilgi veya görüntülerini çevrimiçi paylaşma,</a:t>
            </a:r>
          </a:p>
          <a:p>
            <a:pPr lvl="0">
              <a:lnSpc>
                <a:spcPct val="170000"/>
              </a:lnSpc>
              <a:spcBef>
                <a:spcPts val="0"/>
              </a:spcBef>
            </a:pPr>
            <a:r>
              <a:rPr lang="tr-TR" b="1" dirty="0" smtClean="0">
                <a:effectLst/>
              </a:rPr>
              <a:t>Aldatma (</a:t>
            </a:r>
            <a:r>
              <a:rPr lang="tr-TR" b="1" dirty="0" err="1" smtClean="0">
                <a:effectLst/>
              </a:rPr>
              <a:t>Trickery</a:t>
            </a:r>
            <a:r>
              <a:rPr lang="tr-TR" b="1" dirty="0" smtClean="0">
                <a:effectLst/>
              </a:rPr>
              <a:t>):</a:t>
            </a:r>
            <a:r>
              <a:rPr lang="tr-TR" dirty="0" smtClean="0">
                <a:effectLst/>
              </a:rPr>
              <a:t> Biriyle başka biriymiş gibi çevrimiçi sohbet ederek, sohbet esnasındaki yazışmaları veya konuşmaları kaydedip, utanç verici olan kayıtları çevrimiçi ortamda paylaşma,</a:t>
            </a:r>
          </a:p>
          <a:p>
            <a:pPr lvl="0">
              <a:lnSpc>
                <a:spcPct val="170000"/>
              </a:lnSpc>
              <a:spcBef>
                <a:spcPts val="0"/>
              </a:spcBef>
            </a:pPr>
            <a:r>
              <a:rPr lang="tr-TR" b="1" dirty="0" smtClean="0">
                <a:effectLst/>
              </a:rPr>
              <a:t>Dışlama (</a:t>
            </a:r>
            <a:r>
              <a:rPr lang="tr-TR" b="1" dirty="0" err="1" smtClean="0">
                <a:effectLst/>
              </a:rPr>
              <a:t>Exclusion</a:t>
            </a:r>
            <a:r>
              <a:rPr lang="tr-TR" b="1" dirty="0" smtClean="0">
                <a:effectLst/>
              </a:rPr>
              <a:t>): </a:t>
            </a:r>
            <a:r>
              <a:rPr lang="tr-TR" dirty="0" smtClean="0">
                <a:effectLst/>
              </a:rPr>
              <a:t>Kasıtlı olarak birini çevrimiçi bir gruptan ya da forumdan ihraç etme, dâhil olmasını engelleme,</a:t>
            </a:r>
          </a:p>
          <a:p>
            <a:pPr lvl="0">
              <a:lnSpc>
                <a:spcPct val="170000"/>
              </a:lnSpc>
              <a:spcBef>
                <a:spcPts val="0"/>
              </a:spcBef>
            </a:pPr>
            <a:r>
              <a:rPr lang="tr-TR" b="1" dirty="0" smtClean="0">
                <a:effectLst/>
              </a:rPr>
              <a:t>Siber Taciz (</a:t>
            </a:r>
            <a:r>
              <a:rPr lang="tr-TR" b="1" dirty="0" err="1" smtClean="0">
                <a:effectLst/>
              </a:rPr>
              <a:t>Cybertalking</a:t>
            </a:r>
            <a:r>
              <a:rPr lang="tr-TR" b="1" dirty="0" smtClean="0">
                <a:effectLst/>
              </a:rPr>
              <a:t>):</a:t>
            </a:r>
            <a:r>
              <a:rPr lang="tr-TR" dirty="0" smtClean="0">
                <a:effectLst/>
              </a:rPr>
              <a:t> Tekrarlanan, yoğun bir şekilde taciz, tehdit içeren ve ciddi bir korku oluşturan kötüleme biçimi.</a:t>
            </a:r>
          </a:p>
          <a:p>
            <a:endParaRPr lang="tr-TR" dirty="0"/>
          </a:p>
        </p:txBody>
      </p:sp>
    </p:spTree>
    <p:extLst>
      <p:ext uri="{BB962C8B-B14F-4D97-AF65-F5344CB8AC3E}">
        <p14:creationId xmlns:p14="http://schemas.microsoft.com/office/powerpoint/2010/main" val="269983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0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691276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24381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732</Words>
  <Application>Microsoft Office PowerPoint</Application>
  <PresentationFormat>Ekran Gösterisi (4:3)</PresentationFormat>
  <Paragraphs>62</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Times New Roman</vt:lpstr>
      <vt:lpstr>Ofis Teması</vt:lpstr>
      <vt:lpstr>ZORBALIĞIN SANAL HALİ:  SİBER ZORBALIK</vt:lpstr>
      <vt:lpstr>PowerPoint Sunusu</vt:lpstr>
      <vt:lpstr>PowerPoint Sunusu</vt:lpstr>
      <vt:lpstr>PowerPoint Sunusu</vt:lpstr>
      <vt:lpstr>PowerPoint Sunusu</vt:lpstr>
      <vt:lpstr>Siber Zorbalık birçok yolla yapılabilir.</vt:lpstr>
      <vt:lpstr>Siber Zorbalık birçok yolla yapılabilir.</vt:lpstr>
      <vt:lpstr>PowerPoint Sunusu</vt:lpstr>
      <vt:lpstr>PowerPoint Sunusu</vt:lpstr>
      <vt:lpstr>Unutma! </vt:lpstr>
      <vt:lpstr>Kişisel Güvenlik </vt:lpstr>
      <vt:lpstr>Kişisel Güvenlik</vt:lpstr>
      <vt:lpstr>Eğer Siber Zorbalığa maruz kaldıysanız çıkış yollarınız var: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ZORBALIĞIN SANAL HALİ:  SİBER ZORBALIK</dc:title>
  <dc:creator>REHBERLİK</dc:creator>
  <cp:lastModifiedBy>Robotik_01</cp:lastModifiedBy>
  <cp:revision>8</cp:revision>
  <dcterms:created xsi:type="dcterms:W3CDTF">2020-12-02T07:52:38Z</dcterms:created>
  <dcterms:modified xsi:type="dcterms:W3CDTF">2021-12-20T07:00:34Z</dcterms:modified>
</cp:coreProperties>
</file>