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9" r:id="rId3"/>
    <p:sldId id="271" r:id="rId4"/>
    <p:sldId id="270" r:id="rId5"/>
    <p:sldId id="257" r:id="rId6"/>
    <p:sldId id="258" r:id="rId7"/>
    <p:sldId id="265" r:id="rId8"/>
    <p:sldId id="264" r:id="rId9"/>
    <p:sldId id="272" r:id="rId10"/>
    <p:sldId id="273" r:id="rId11"/>
    <p:sldId id="259" r:id="rId12"/>
    <p:sldId id="266" r:id="rId13"/>
    <p:sldId id="267" r:id="rId14"/>
    <p:sldId id="268"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20.12.2021</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20.12.2021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20.12.2021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20.12.2021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20.12.2021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20.12.2021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20.12.2021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20.12.2021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20.12.2021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20.12.2021</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image" Target="../media/image12.emf"/><Relationship Id="rId2"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844825"/>
            <a:ext cx="7772400" cy="2232248"/>
          </a:xfrm>
        </p:spPr>
        <p:txBody>
          <a:bodyPr>
            <a:normAutofit fontScale="90000"/>
          </a:bodyPr>
          <a:lstStyle/>
          <a:p>
            <a:r>
              <a:rPr lang="tr-TR" sz="5400" b="1" dirty="0"/>
              <a:t>Yükseköğretim Kurumları Sınavı</a:t>
            </a:r>
            <a:br>
              <a:rPr lang="tr-TR" sz="5400" b="1" dirty="0"/>
            </a:br>
            <a:endParaRPr lang="tr-TR" sz="5400" b="1" dirty="0"/>
          </a:p>
        </p:txBody>
      </p:sp>
      <p:sp>
        <p:nvSpPr>
          <p:cNvPr id="3" name="Alt Başlık 2"/>
          <p:cNvSpPr>
            <a:spLocks noGrp="1"/>
          </p:cNvSpPr>
          <p:nvPr>
            <p:ph type="subTitle" idx="1"/>
          </p:nvPr>
        </p:nvSpPr>
        <p:spPr>
          <a:xfrm>
            <a:off x="2411760" y="4869160"/>
            <a:ext cx="6400800" cy="864096"/>
          </a:xfrm>
        </p:spPr>
        <p:txBody>
          <a:bodyPr/>
          <a:lstStyle/>
          <a:p>
            <a:r>
              <a:rPr lang="tr-TR" dirty="0" smtClean="0"/>
              <a:t>EAFL REHBERLİK SERVİSİ</a:t>
            </a:r>
            <a:endParaRPr lang="tr-TR" dirty="0"/>
          </a:p>
        </p:txBody>
      </p:sp>
      <p:grpSp>
        <p:nvGrpSpPr>
          <p:cNvPr id="4" name="Group 3"/>
          <p:cNvGrpSpPr>
            <a:grpSpLocks/>
          </p:cNvGrpSpPr>
          <p:nvPr/>
        </p:nvGrpSpPr>
        <p:grpSpPr bwMode="auto">
          <a:xfrm>
            <a:off x="305432" y="380797"/>
            <a:ext cx="8676010" cy="1016000"/>
            <a:chOff x="-12" y="-3098"/>
            <a:chExt cx="16862" cy="1599"/>
          </a:xfrm>
        </p:grpSpPr>
        <p:sp>
          <p:nvSpPr>
            <p:cNvPr id="5" name="Freeform 4"/>
            <p:cNvSpPr>
              <a:spLocks/>
            </p:cNvSpPr>
            <p:nvPr/>
          </p:nvSpPr>
          <p:spPr bwMode="auto">
            <a:xfrm>
              <a:off x="0" y="-1506"/>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0">
              <a:solidFill>
                <a:srgbClr val="CA1C0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Freeform 5"/>
            <p:cNvSpPr>
              <a:spLocks/>
            </p:cNvSpPr>
            <p:nvPr/>
          </p:nvSpPr>
          <p:spPr bwMode="auto">
            <a:xfrm>
              <a:off x="0" y="-1503"/>
              <a:ext cx="16838" cy="20"/>
            </a:xfrm>
            <a:custGeom>
              <a:avLst/>
              <a:gdLst>
                <a:gd name="T0" fmla="*/ 0 w 16838"/>
                <a:gd name="T1" fmla="*/ 0 h 20"/>
                <a:gd name="T2" fmla="*/ 16838 w 16838"/>
                <a:gd name="T3" fmla="*/ 0 h 20"/>
              </a:gdLst>
              <a:ahLst/>
              <a:cxnLst>
                <a:cxn ang="0">
                  <a:pos x="T0" y="T1"/>
                </a:cxn>
                <a:cxn ang="0">
                  <a:pos x="T2" y="T3"/>
                </a:cxn>
              </a:cxnLst>
              <a:rect l="0" t="0" r="r" b="b"/>
              <a:pathLst>
                <a:path w="16838" h="20">
                  <a:moveTo>
                    <a:pt x="0" y="0"/>
                  </a:moveTo>
                  <a:lnTo>
                    <a:pt x="16838" y="0"/>
                  </a:lnTo>
                </a:path>
              </a:pathLst>
            </a:custGeom>
            <a:noFill/>
            <a:ln w="3809">
              <a:solidFill>
                <a:srgbClr val="F03B1D"/>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7" name="Freeform 6"/>
            <p:cNvSpPr>
              <a:spLocks/>
            </p:cNvSpPr>
            <p:nvPr/>
          </p:nvSpPr>
          <p:spPr bwMode="auto">
            <a:xfrm>
              <a:off x="7" y="-1506"/>
              <a:ext cx="20" cy="20"/>
            </a:xfrm>
            <a:custGeom>
              <a:avLst/>
              <a:gdLst>
                <a:gd name="T0" fmla="*/ 0 w 20"/>
                <a:gd name="T1" fmla="*/ 0 h 20"/>
                <a:gd name="T2" fmla="*/ 0 w 20"/>
                <a:gd name="T3" fmla="*/ 0 h 20"/>
                <a:gd name="T4" fmla="*/ 0 w 20"/>
                <a:gd name="T5" fmla="*/ 0 h 20"/>
                <a:gd name="T6" fmla="*/ 0 w 20"/>
                <a:gd name="T7" fmla="*/ 0 h 20"/>
              </a:gdLst>
              <a:ahLst/>
              <a:cxnLst>
                <a:cxn ang="0">
                  <a:pos x="T0" y="T1"/>
                </a:cxn>
                <a:cxn ang="0">
                  <a:pos x="T2" y="T3"/>
                </a:cxn>
                <a:cxn ang="0">
                  <a:pos x="T4" y="T5"/>
                </a:cxn>
                <a:cxn ang="0">
                  <a:pos x="T6" y="T7"/>
                </a:cxn>
              </a:cxnLst>
              <a:rect l="0" t="0" r="r" b="b"/>
              <a:pathLst>
                <a:path w="20" h="20">
                  <a:moveTo>
                    <a:pt x="0" y="0"/>
                  </a:moveTo>
                  <a:lnTo>
                    <a:pt x="0" y="0"/>
                  </a:lnTo>
                  <a:lnTo>
                    <a:pt x="0" y="0"/>
                  </a:lnTo>
                  <a:lnTo>
                    <a:pt x="0" y="0"/>
                  </a:lnTo>
                  <a:close/>
                </a:path>
              </a:pathLst>
            </a:custGeom>
            <a:solidFill>
              <a:srgbClr val="F03B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nvGrpSpPr>
            <p:cNvPr id="8" name="Group 7"/>
            <p:cNvGrpSpPr>
              <a:grpSpLocks/>
            </p:cNvGrpSpPr>
            <p:nvPr/>
          </p:nvGrpSpPr>
          <p:grpSpPr bwMode="auto">
            <a:xfrm>
              <a:off x="7" y="-1506"/>
              <a:ext cx="16832" cy="20"/>
              <a:chOff x="7" y="-1506"/>
              <a:chExt cx="16832" cy="20"/>
            </a:xfrm>
          </p:grpSpPr>
          <p:sp>
            <p:nvSpPr>
              <p:cNvPr id="1095" name="Freeform 8"/>
              <p:cNvSpPr>
                <a:spLocks/>
              </p:cNvSpPr>
              <p:nvPr/>
            </p:nvSpPr>
            <p:spPr bwMode="auto">
              <a:xfrm>
                <a:off x="7" y="-1506"/>
                <a:ext cx="16832" cy="20"/>
              </a:xfrm>
              <a:custGeom>
                <a:avLst/>
                <a:gdLst>
                  <a:gd name="T0" fmla="*/ 0 w 16832"/>
                  <a:gd name="T1" fmla="*/ 0 h 20"/>
                  <a:gd name="T2" fmla="*/ 16824 w 16832"/>
                  <a:gd name="T3" fmla="*/ 0 h 20"/>
                </a:gdLst>
                <a:ahLst/>
                <a:cxnLst>
                  <a:cxn ang="0">
                    <a:pos x="T0" y="T1"/>
                  </a:cxn>
                  <a:cxn ang="0">
                    <a:pos x="T2" y="T3"/>
                  </a:cxn>
                </a:cxnLst>
                <a:rect l="0" t="0" r="r" b="b"/>
                <a:pathLst>
                  <a:path w="16832" h="20">
                    <a:moveTo>
                      <a:pt x="0" y="0"/>
                    </a:moveTo>
                    <a:lnTo>
                      <a:pt x="16824" y="0"/>
                    </a:lnTo>
                  </a:path>
                </a:pathLst>
              </a:custGeom>
              <a:noFill/>
              <a:ln w="0">
                <a:solidFill>
                  <a:srgbClr val="F03B1D"/>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96" name="Freeform 9"/>
              <p:cNvSpPr>
                <a:spLocks/>
              </p:cNvSpPr>
              <p:nvPr/>
            </p:nvSpPr>
            <p:spPr bwMode="auto">
              <a:xfrm>
                <a:off x="7" y="-1506"/>
                <a:ext cx="16832" cy="20"/>
              </a:xfrm>
              <a:custGeom>
                <a:avLst/>
                <a:gdLst>
                  <a:gd name="T0" fmla="*/ 16824 w 16832"/>
                  <a:gd name="T1" fmla="*/ 0 h 20"/>
                  <a:gd name="T2" fmla="*/ 16831 w 16832"/>
                  <a:gd name="T3" fmla="*/ 0 h 20"/>
                </a:gdLst>
                <a:ahLst/>
                <a:cxnLst>
                  <a:cxn ang="0">
                    <a:pos x="T0" y="T1"/>
                  </a:cxn>
                  <a:cxn ang="0">
                    <a:pos x="T2" y="T3"/>
                  </a:cxn>
                </a:cxnLst>
                <a:rect l="0" t="0" r="r" b="b"/>
                <a:pathLst>
                  <a:path w="16832" h="20">
                    <a:moveTo>
                      <a:pt x="16824" y="0"/>
                    </a:moveTo>
                    <a:lnTo>
                      <a:pt x="16831" y="0"/>
                    </a:lnTo>
                  </a:path>
                </a:pathLst>
              </a:custGeom>
              <a:noFill/>
              <a:ln w="0">
                <a:solidFill>
                  <a:srgbClr val="F03B1D"/>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grpSp>
        <p:sp>
          <p:nvSpPr>
            <p:cNvPr id="9" name="Freeform 10"/>
            <p:cNvSpPr>
              <a:spLocks/>
            </p:cNvSpPr>
            <p:nvPr/>
          </p:nvSpPr>
          <p:spPr bwMode="auto">
            <a:xfrm>
              <a:off x="0" y="-1514"/>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9143">
              <a:solidFill>
                <a:srgbClr val="CA1C0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 name="Freeform 11"/>
            <p:cNvSpPr>
              <a:spLocks/>
            </p:cNvSpPr>
            <p:nvPr/>
          </p:nvSpPr>
          <p:spPr bwMode="auto">
            <a:xfrm>
              <a:off x="0" y="-1533"/>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15240">
              <a:solidFill>
                <a:srgbClr val="CA1C0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Freeform 12"/>
            <p:cNvSpPr>
              <a:spLocks/>
            </p:cNvSpPr>
            <p:nvPr/>
          </p:nvSpPr>
          <p:spPr bwMode="auto">
            <a:xfrm>
              <a:off x="0" y="-1551"/>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7620">
              <a:solidFill>
                <a:srgbClr val="CC1C0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2" name="Freeform 13"/>
            <p:cNvSpPr>
              <a:spLocks/>
            </p:cNvSpPr>
            <p:nvPr/>
          </p:nvSpPr>
          <p:spPr bwMode="auto">
            <a:xfrm>
              <a:off x="0" y="-1563"/>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7620">
              <a:solidFill>
                <a:srgbClr val="CC1D0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3" name="Freeform 14"/>
            <p:cNvSpPr>
              <a:spLocks/>
            </p:cNvSpPr>
            <p:nvPr/>
          </p:nvSpPr>
          <p:spPr bwMode="auto">
            <a:xfrm>
              <a:off x="0" y="-1619"/>
              <a:ext cx="16839" cy="51"/>
            </a:xfrm>
            <a:custGeom>
              <a:avLst/>
              <a:gdLst>
                <a:gd name="T0" fmla="*/ 16838 w 16839"/>
                <a:gd name="T1" fmla="*/ 0 h 51"/>
                <a:gd name="T2" fmla="*/ 0 w 16839"/>
                <a:gd name="T3" fmla="*/ 0 h 51"/>
                <a:gd name="T4" fmla="*/ 0 w 16839"/>
                <a:gd name="T5" fmla="*/ 24 h 51"/>
                <a:gd name="T6" fmla="*/ 0 w 16839"/>
                <a:gd name="T7" fmla="*/ 50 h 51"/>
                <a:gd name="T8" fmla="*/ 16838 w 16839"/>
                <a:gd name="T9" fmla="*/ 50 h 51"/>
                <a:gd name="T10" fmla="*/ 16838 w 16839"/>
                <a:gd name="T11" fmla="*/ 24 h 51"/>
                <a:gd name="T12" fmla="*/ 16838 w 16839"/>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16839" h="51">
                  <a:moveTo>
                    <a:pt x="16838" y="0"/>
                  </a:moveTo>
                  <a:lnTo>
                    <a:pt x="0" y="0"/>
                  </a:lnTo>
                  <a:lnTo>
                    <a:pt x="0" y="24"/>
                  </a:lnTo>
                  <a:lnTo>
                    <a:pt x="0" y="50"/>
                  </a:lnTo>
                  <a:lnTo>
                    <a:pt x="16838" y="50"/>
                  </a:lnTo>
                  <a:lnTo>
                    <a:pt x="16838" y="24"/>
                  </a:lnTo>
                  <a:lnTo>
                    <a:pt x="16838" y="0"/>
                  </a:lnTo>
                </a:path>
              </a:pathLst>
            </a:custGeom>
            <a:solidFill>
              <a:srgbClr val="CD1D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4" name="Freeform 15"/>
            <p:cNvSpPr>
              <a:spLocks/>
            </p:cNvSpPr>
            <p:nvPr/>
          </p:nvSpPr>
          <p:spPr bwMode="auto">
            <a:xfrm>
              <a:off x="0" y="-1643"/>
              <a:ext cx="16839" cy="24"/>
            </a:xfrm>
            <a:custGeom>
              <a:avLst/>
              <a:gdLst>
                <a:gd name="T0" fmla="*/ 0 w 16839"/>
                <a:gd name="T1" fmla="*/ 23 h 24"/>
                <a:gd name="T2" fmla="*/ 16838 w 16839"/>
                <a:gd name="T3" fmla="*/ 23 h 24"/>
                <a:gd name="T4" fmla="*/ 16838 w 16839"/>
                <a:gd name="T5" fmla="*/ 0 h 24"/>
                <a:gd name="T6" fmla="*/ 0 w 16839"/>
                <a:gd name="T7" fmla="*/ 0 h 24"/>
                <a:gd name="T8" fmla="*/ 0 w 16839"/>
                <a:gd name="T9" fmla="*/ 23 h 24"/>
              </a:gdLst>
              <a:ahLst/>
              <a:cxnLst>
                <a:cxn ang="0">
                  <a:pos x="T0" y="T1"/>
                </a:cxn>
                <a:cxn ang="0">
                  <a:pos x="T2" y="T3"/>
                </a:cxn>
                <a:cxn ang="0">
                  <a:pos x="T4" y="T5"/>
                </a:cxn>
                <a:cxn ang="0">
                  <a:pos x="T6" y="T7"/>
                </a:cxn>
                <a:cxn ang="0">
                  <a:pos x="T8" y="T9"/>
                </a:cxn>
              </a:cxnLst>
              <a:rect l="0" t="0" r="r" b="b"/>
              <a:pathLst>
                <a:path w="16839" h="24">
                  <a:moveTo>
                    <a:pt x="0" y="23"/>
                  </a:moveTo>
                  <a:lnTo>
                    <a:pt x="16838" y="23"/>
                  </a:lnTo>
                  <a:lnTo>
                    <a:pt x="16838" y="0"/>
                  </a:lnTo>
                  <a:lnTo>
                    <a:pt x="0" y="0"/>
                  </a:lnTo>
                  <a:lnTo>
                    <a:pt x="0" y="23"/>
                  </a:lnTo>
                  <a:close/>
                </a:path>
              </a:pathLst>
            </a:custGeom>
            <a:solidFill>
              <a:srgbClr val="CF1D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5" name="Freeform 16"/>
            <p:cNvSpPr>
              <a:spLocks/>
            </p:cNvSpPr>
            <p:nvPr/>
          </p:nvSpPr>
          <p:spPr bwMode="auto">
            <a:xfrm>
              <a:off x="0" y="-1650"/>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9144">
              <a:solidFill>
                <a:srgbClr val="CF1D0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6" name="Freeform 17"/>
            <p:cNvSpPr>
              <a:spLocks/>
            </p:cNvSpPr>
            <p:nvPr/>
          </p:nvSpPr>
          <p:spPr bwMode="auto">
            <a:xfrm>
              <a:off x="0" y="-1664"/>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7619">
              <a:solidFill>
                <a:srgbClr val="CF1F0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7" name="Freeform 18"/>
            <p:cNvSpPr>
              <a:spLocks/>
            </p:cNvSpPr>
            <p:nvPr/>
          </p:nvSpPr>
          <p:spPr bwMode="auto">
            <a:xfrm>
              <a:off x="0" y="-1718"/>
              <a:ext cx="16839" cy="48"/>
            </a:xfrm>
            <a:custGeom>
              <a:avLst/>
              <a:gdLst>
                <a:gd name="T0" fmla="*/ 16838 w 16839"/>
                <a:gd name="T1" fmla="*/ 0 h 48"/>
                <a:gd name="T2" fmla="*/ 0 w 16839"/>
                <a:gd name="T3" fmla="*/ 0 h 48"/>
                <a:gd name="T4" fmla="*/ 0 w 16839"/>
                <a:gd name="T5" fmla="*/ 24 h 48"/>
                <a:gd name="T6" fmla="*/ 0 w 16839"/>
                <a:gd name="T7" fmla="*/ 48 h 48"/>
                <a:gd name="T8" fmla="*/ 16838 w 16839"/>
                <a:gd name="T9" fmla="*/ 48 h 48"/>
                <a:gd name="T10" fmla="*/ 16838 w 16839"/>
                <a:gd name="T11" fmla="*/ 24 h 48"/>
                <a:gd name="T12" fmla="*/ 16838 w 16839"/>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16839" h="48">
                  <a:moveTo>
                    <a:pt x="16838" y="0"/>
                  </a:moveTo>
                  <a:lnTo>
                    <a:pt x="0" y="0"/>
                  </a:lnTo>
                  <a:lnTo>
                    <a:pt x="0" y="24"/>
                  </a:lnTo>
                  <a:lnTo>
                    <a:pt x="0" y="48"/>
                  </a:lnTo>
                  <a:lnTo>
                    <a:pt x="16838" y="48"/>
                  </a:lnTo>
                  <a:lnTo>
                    <a:pt x="16838" y="24"/>
                  </a:lnTo>
                  <a:lnTo>
                    <a:pt x="16838" y="0"/>
                  </a:lnTo>
                </a:path>
              </a:pathLst>
            </a:custGeom>
            <a:solidFill>
              <a:srgbClr val="D11F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8" name="Freeform 19"/>
            <p:cNvSpPr>
              <a:spLocks/>
            </p:cNvSpPr>
            <p:nvPr/>
          </p:nvSpPr>
          <p:spPr bwMode="auto">
            <a:xfrm>
              <a:off x="0" y="-1744"/>
              <a:ext cx="16839" cy="27"/>
            </a:xfrm>
            <a:custGeom>
              <a:avLst/>
              <a:gdLst>
                <a:gd name="T0" fmla="*/ 0 w 16839"/>
                <a:gd name="T1" fmla="*/ 26 h 27"/>
                <a:gd name="T2" fmla="*/ 16838 w 16839"/>
                <a:gd name="T3" fmla="*/ 26 h 27"/>
                <a:gd name="T4" fmla="*/ 16838 w 16839"/>
                <a:gd name="T5" fmla="*/ 0 h 27"/>
                <a:gd name="T6" fmla="*/ 0 w 16839"/>
                <a:gd name="T7" fmla="*/ 0 h 27"/>
                <a:gd name="T8" fmla="*/ 0 w 16839"/>
                <a:gd name="T9" fmla="*/ 26 h 27"/>
              </a:gdLst>
              <a:ahLst/>
              <a:cxnLst>
                <a:cxn ang="0">
                  <a:pos x="T0" y="T1"/>
                </a:cxn>
                <a:cxn ang="0">
                  <a:pos x="T2" y="T3"/>
                </a:cxn>
                <a:cxn ang="0">
                  <a:pos x="T4" y="T5"/>
                </a:cxn>
                <a:cxn ang="0">
                  <a:pos x="T6" y="T7"/>
                </a:cxn>
                <a:cxn ang="0">
                  <a:pos x="T8" y="T9"/>
                </a:cxn>
              </a:cxnLst>
              <a:rect l="0" t="0" r="r" b="b"/>
              <a:pathLst>
                <a:path w="16839" h="27">
                  <a:moveTo>
                    <a:pt x="0" y="26"/>
                  </a:moveTo>
                  <a:lnTo>
                    <a:pt x="16838" y="26"/>
                  </a:lnTo>
                  <a:lnTo>
                    <a:pt x="16838" y="0"/>
                  </a:lnTo>
                  <a:lnTo>
                    <a:pt x="0" y="0"/>
                  </a:lnTo>
                  <a:lnTo>
                    <a:pt x="0" y="26"/>
                  </a:lnTo>
                  <a:close/>
                </a:path>
              </a:pathLst>
            </a:custGeom>
            <a:solidFill>
              <a:srgbClr val="D31F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9" name="Freeform 20"/>
            <p:cNvSpPr>
              <a:spLocks/>
            </p:cNvSpPr>
            <p:nvPr/>
          </p:nvSpPr>
          <p:spPr bwMode="auto">
            <a:xfrm>
              <a:off x="0" y="-1750"/>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7620">
              <a:solidFill>
                <a:srgbClr val="D41F0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0" name="Freeform 21"/>
            <p:cNvSpPr>
              <a:spLocks/>
            </p:cNvSpPr>
            <p:nvPr/>
          </p:nvSpPr>
          <p:spPr bwMode="auto">
            <a:xfrm>
              <a:off x="0" y="-1762"/>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7620">
              <a:solidFill>
                <a:srgbClr val="D41F0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1" name="Freeform 22"/>
            <p:cNvSpPr>
              <a:spLocks/>
            </p:cNvSpPr>
            <p:nvPr/>
          </p:nvSpPr>
          <p:spPr bwMode="auto">
            <a:xfrm>
              <a:off x="0" y="-1794"/>
              <a:ext cx="16839" cy="27"/>
            </a:xfrm>
            <a:custGeom>
              <a:avLst/>
              <a:gdLst>
                <a:gd name="T0" fmla="*/ 0 w 16839"/>
                <a:gd name="T1" fmla="*/ 26 h 27"/>
                <a:gd name="T2" fmla="*/ 16838 w 16839"/>
                <a:gd name="T3" fmla="*/ 26 h 27"/>
                <a:gd name="T4" fmla="*/ 16838 w 16839"/>
                <a:gd name="T5" fmla="*/ 0 h 27"/>
                <a:gd name="T6" fmla="*/ 0 w 16839"/>
                <a:gd name="T7" fmla="*/ 0 h 27"/>
                <a:gd name="T8" fmla="*/ 0 w 16839"/>
                <a:gd name="T9" fmla="*/ 26 h 27"/>
              </a:gdLst>
              <a:ahLst/>
              <a:cxnLst>
                <a:cxn ang="0">
                  <a:pos x="T0" y="T1"/>
                </a:cxn>
                <a:cxn ang="0">
                  <a:pos x="T2" y="T3"/>
                </a:cxn>
                <a:cxn ang="0">
                  <a:pos x="T4" y="T5"/>
                </a:cxn>
                <a:cxn ang="0">
                  <a:pos x="T6" y="T7"/>
                </a:cxn>
                <a:cxn ang="0">
                  <a:pos x="T8" y="T9"/>
                </a:cxn>
              </a:cxnLst>
              <a:rect l="0" t="0" r="r" b="b"/>
              <a:pathLst>
                <a:path w="16839" h="27">
                  <a:moveTo>
                    <a:pt x="0" y="26"/>
                  </a:moveTo>
                  <a:lnTo>
                    <a:pt x="16838" y="26"/>
                  </a:lnTo>
                  <a:lnTo>
                    <a:pt x="16838" y="0"/>
                  </a:lnTo>
                  <a:lnTo>
                    <a:pt x="0" y="0"/>
                  </a:lnTo>
                  <a:lnTo>
                    <a:pt x="0" y="26"/>
                  </a:lnTo>
                  <a:close/>
                </a:path>
              </a:pathLst>
            </a:custGeom>
            <a:solidFill>
              <a:srgbClr val="D41F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2" name="Freeform 23"/>
            <p:cNvSpPr>
              <a:spLocks/>
            </p:cNvSpPr>
            <p:nvPr/>
          </p:nvSpPr>
          <p:spPr bwMode="auto">
            <a:xfrm>
              <a:off x="0" y="-1835"/>
              <a:ext cx="16839" cy="41"/>
            </a:xfrm>
            <a:custGeom>
              <a:avLst/>
              <a:gdLst>
                <a:gd name="T0" fmla="*/ 16838 w 16839"/>
                <a:gd name="T1" fmla="*/ 0 h 41"/>
                <a:gd name="T2" fmla="*/ 0 w 16839"/>
                <a:gd name="T3" fmla="*/ 0 h 41"/>
                <a:gd name="T4" fmla="*/ 0 w 16839"/>
                <a:gd name="T5" fmla="*/ 19 h 41"/>
                <a:gd name="T6" fmla="*/ 0 w 16839"/>
                <a:gd name="T7" fmla="*/ 40 h 41"/>
                <a:gd name="T8" fmla="*/ 16838 w 16839"/>
                <a:gd name="T9" fmla="*/ 40 h 41"/>
                <a:gd name="T10" fmla="*/ 16838 w 16839"/>
                <a:gd name="T11" fmla="*/ 19 h 41"/>
                <a:gd name="T12" fmla="*/ 16838 w 16839"/>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16839" h="41">
                  <a:moveTo>
                    <a:pt x="16838" y="0"/>
                  </a:moveTo>
                  <a:lnTo>
                    <a:pt x="0" y="0"/>
                  </a:lnTo>
                  <a:lnTo>
                    <a:pt x="0" y="19"/>
                  </a:lnTo>
                  <a:lnTo>
                    <a:pt x="0" y="40"/>
                  </a:lnTo>
                  <a:lnTo>
                    <a:pt x="16838" y="40"/>
                  </a:lnTo>
                  <a:lnTo>
                    <a:pt x="16838" y="19"/>
                  </a:lnTo>
                  <a:lnTo>
                    <a:pt x="16838" y="0"/>
                  </a:lnTo>
                </a:path>
              </a:pathLst>
            </a:custGeom>
            <a:solidFill>
              <a:srgbClr val="D61F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3" name="Freeform 24"/>
            <p:cNvSpPr>
              <a:spLocks/>
            </p:cNvSpPr>
            <p:nvPr/>
          </p:nvSpPr>
          <p:spPr bwMode="auto">
            <a:xfrm>
              <a:off x="0" y="-1854"/>
              <a:ext cx="16839" cy="20"/>
            </a:xfrm>
            <a:custGeom>
              <a:avLst/>
              <a:gdLst>
                <a:gd name="T0" fmla="*/ 0 w 16839"/>
                <a:gd name="T1" fmla="*/ 19 h 20"/>
                <a:gd name="T2" fmla="*/ 16838 w 16839"/>
                <a:gd name="T3" fmla="*/ 19 h 20"/>
                <a:gd name="T4" fmla="*/ 16838 w 16839"/>
                <a:gd name="T5" fmla="*/ 0 h 20"/>
                <a:gd name="T6" fmla="*/ 0 w 16839"/>
                <a:gd name="T7" fmla="*/ 0 h 20"/>
                <a:gd name="T8" fmla="*/ 0 w 16839"/>
                <a:gd name="T9" fmla="*/ 19 h 20"/>
              </a:gdLst>
              <a:ahLst/>
              <a:cxnLst>
                <a:cxn ang="0">
                  <a:pos x="T0" y="T1"/>
                </a:cxn>
                <a:cxn ang="0">
                  <a:pos x="T2" y="T3"/>
                </a:cxn>
                <a:cxn ang="0">
                  <a:pos x="T4" y="T5"/>
                </a:cxn>
                <a:cxn ang="0">
                  <a:pos x="T6" y="T7"/>
                </a:cxn>
                <a:cxn ang="0">
                  <a:pos x="T8" y="T9"/>
                </a:cxn>
              </a:cxnLst>
              <a:rect l="0" t="0" r="r" b="b"/>
              <a:pathLst>
                <a:path w="16839" h="20">
                  <a:moveTo>
                    <a:pt x="0" y="19"/>
                  </a:moveTo>
                  <a:lnTo>
                    <a:pt x="16838" y="19"/>
                  </a:lnTo>
                  <a:lnTo>
                    <a:pt x="16838" y="0"/>
                  </a:lnTo>
                  <a:lnTo>
                    <a:pt x="0" y="0"/>
                  </a:lnTo>
                  <a:lnTo>
                    <a:pt x="0" y="19"/>
                  </a:lnTo>
                  <a:close/>
                </a:path>
              </a:pathLst>
            </a:custGeom>
            <a:solidFill>
              <a:srgbClr val="D81F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4" name="Freeform 25"/>
            <p:cNvSpPr>
              <a:spLocks/>
            </p:cNvSpPr>
            <p:nvPr/>
          </p:nvSpPr>
          <p:spPr bwMode="auto">
            <a:xfrm>
              <a:off x="0" y="-1876"/>
              <a:ext cx="16839" cy="22"/>
            </a:xfrm>
            <a:custGeom>
              <a:avLst/>
              <a:gdLst>
                <a:gd name="T0" fmla="*/ 0 w 16839"/>
                <a:gd name="T1" fmla="*/ 21 h 22"/>
                <a:gd name="T2" fmla="*/ 16838 w 16839"/>
                <a:gd name="T3" fmla="*/ 21 h 22"/>
                <a:gd name="T4" fmla="*/ 16838 w 16839"/>
                <a:gd name="T5" fmla="*/ 0 h 22"/>
                <a:gd name="T6" fmla="*/ 0 w 16839"/>
                <a:gd name="T7" fmla="*/ 0 h 22"/>
                <a:gd name="T8" fmla="*/ 0 w 16839"/>
                <a:gd name="T9" fmla="*/ 21 h 22"/>
              </a:gdLst>
              <a:ahLst/>
              <a:cxnLst>
                <a:cxn ang="0">
                  <a:pos x="T0" y="T1"/>
                </a:cxn>
                <a:cxn ang="0">
                  <a:pos x="T2" y="T3"/>
                </a:cxn>
                <a:cxn ang="0">
                  <a:pos x="T4" y="T5"/>
                </a:cxn>
                <a:cxn ang="0">
                  <a:pos x="T6" y="T7"/>
                </a:cxn>
                <a:cxn ang="0">
                  <a:pos x="T8" y="T9"/>
                </a:cxn>
              </a:cxnLst>
              <a:rect l="0" t="0" r="r" b="b"/>
              <a:pathLst>
                <a:path w="16839" h="22">
                  <a:moveTo>
                    <a:pt x="0" y="21"/>
                  </a:moveTo>
                  <a:lnTo>
                    <a:pt x="16838" y="21"/>
                  </a:lnTo>
                  <a:lnTo>
                    <a:pt x="16838" y="0"/>
                  </a:lnTo>
                  <a:lnTo>
                    <a:pt x="0" y="0"/>
                  </a:lnTo>
                  <a:lnTo>
                    <a:pt x="0" y="21"/>
                  </a:lnTo>
                  <a:close/>
                </a:path>
              </a:pathLst>
            </a:custGeom>
            <a:solidFill>
              <a:srgbClr val="D82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5" name="Freeform 26"/>
            <p:cNvSpPr>
              <a:spLocks/>
            </p:cNvSpPr>
            <p:nvPr/>
          </p:nvSpPr>
          <p:spPr bwMode="auto">
            <a:xfrm>
              <a:off x="0" y="-1895"/>
              <a:ext cx="16839" cy="20"/>
            </a:xfrm>
            <a:custGeom>
              <a:avLst/>
              <a:gdLst>
                <a:gd name="T0" fmla="*/ 0 w 16839"/>
                <a:gd name="T1" fmla="*/ 19 h 20"/>
                <a:gd name="T2" fmla="*/ 16838 w 16839"/>
                <a:gd name="T3" fmla="*/ 19 h 20"/>
                <a:gd name="T4" fmla="*/ 16838 w 16839"/>
                <a:gd name="T5" fmla="*/ 0 h 20"/>
                <a:gd name="T6" fmla="*/ 0 w 16839"/>
                <a:gd name="T7" fmla="*/ 0 h 20"/>
                <a:gd name="T8" fmla="*/ 0 w 16839"/>
                <a:gd name="T9" fmla="*/ 19 h 20"/>
              </a:gdLst>
              <a:ahLst/>
              <a:cxnLst>
                <a:cxn ang="0">
                  <a:pos x="T0" y="T1"/>
                </a:cxn>
                <a:cxn ang="0">
                  <a:pos x="T2" y="T3"/>
                </a:cxn>
                <a:cxn ang="0">
                  <a:pos x="T4" y="T5"/>
                </a:cxn>
                <a:cxn ang="0">
                  <a:pos x="T6" y="T7"/>
                </a:cxn>
                <a:cxn ang="0">
                  <a:pos x="T8" y="T9"/>
                </a:cxn>
              </a:cxnLst>
              <a:rect l="0" t="0" r="r" b="b"/>
              <a:pathLst>
                <a:path w="16839" h="20">
                  <a:moveTo>
                    <a:pt x="0" y="19"/>
                  </a:moveTo>
                  <a:lnTo>
                    <a:pt x="16838" y="19"/>
                  </a:lnTo>
                  <a:lnTo>
                    <a:pt x="16838" y="0"/>
                  </a:lnTo>
                  <a:lnTo>
                    <a:pt x="0" y="0"/>
                  </a:lnTo>
                  <a:lnTo>
                    <a:pt x="0" y="19"/>
                  </a:lnTo>
                  <a:close/>
                </a:path>
              </a:pathLst>
            </a:custGeom>
            <a:solidFill>
              <a:srgbClr val="DA2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6" name="Freeform 27"/>
            <p:cNvSpPr>
              <a:spLocks/>
            </p:cNvSpPr>
            <p:nvPr/>
          </p:nvSpPr>
          <p:spPr bwMode="auto">
            <a:xfrm>
              <a:off x="0" y="-1943"/>
              <a:ext cx="16839" cy="48"/>
            </a:xfrm>
            <a:custGeom>
              <a:avLst/>
              <a:gdLst>
                <a:gd name="T0" fmla="*/ 16838 w 16839"/>
                <a:gd name="T1" fmla="*/ 0 h 48"/>
                <a:gd name="T2" fmla="*/ 0 w 16839"/>
                <a:gd name="T3" fmla="*/ 0 h 48"/>
                <a:gd name="T4" fmla="*/ 0 w 16839"/>
                <a:gd name="T5" fmla="*/ 26 h 48"/>
                <a:gd name="T6" fmla="*/ 0 w 16839"/>
                <a:gd name="T7" fmla="*/ 48 h 48"/>
                <a:gd name="T8" fmla="*/ 16838 w 16839"/>
                <a:gd name="T9" fmla="*/ 48 h 48"/>
                <a:gd name="T10" fmla="*/ 16838 w 16839"/>
                <a:gd name="T11" fmla="*/ 26 h 48"/>
                <a:gd name="T12" fmla="*/ 16838 w 16839"/>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16839" h="48">
                  <a:moveTo>
                    <a:pt x="16838" y="0"/>
                  </a:moveTo>
                  <a:lnTo>
                    <a:pt x="0" y="0"/>
                  </a:lnTo>
                  <a:lnTo>
                    <a:pt x="0" y="26"/>
                  </a:lnTo>
                  <a:lnTo>
                    <a:pt x="0" y="48"/>
                  </a:lnTo>
                  <a:lnTo>
                    <a:pt x="16838" y="48"/>
                  </a:lnTo>
                  <a:lnTo>
                    <a:pt x="16838" y="26"/>
                  </a:lnTo>
                  <a:lnTo>
                    <a:pt x="16838" y="0"/>
                  </a:lnTo>
                </a:path>
              </a:pathLst>
            </a:custGeom>
            <a:solidFill>
              <a:srgbClr val="DB2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27" name="Freeform 28"/>
            <p:cNvSpPr>
              <a:spLocks/>
            </p:cNvSpPr>
            <p:nvPr/>
          </p:nvSpPr>
          <p:spPr bwMode="auto">
            <a:xfrm>
              <a:off x="0" y="-1949"/>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7620">
              <a:solidFill>
                <a:srgbClr val="DD210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8" name="Freeform 29"/>
            <p:cNvSpPr>
              <a:spLocks/>
            </p:cNvSpPr>
            <p:nvPr/>
          </p:nvSpPr>
          <p:spPr bwMode="auto">
            <a:xfrm>
              <a:off x="0" y="-1961"/>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7620">
              <a:solidFill>
                <a:srgbClr val="DD210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9" name="Freeform 30"/>
            <p:cNvSpPr>
              <a:spLocks/>
            </p:cNvSpPr>
            <p:nvPr/>
          </p:nvSpPr>
          <p:spPr bwMode="auto">
            <a:xfrm>
              <a:off x="0" y="-1991"/>
              <a:ext cx="16839" cy="24"/>
            </a:xfrm>
            <a:custGeom>
              <a:avLst/>
              <a:gdLst>
                <a:gd name="T0" fmla="*/ 0 w 16839"/>
                <a:gd name="T1" fmla="*/ 23 h 24"/>
                <a:gd name="T2" fmla="*/ 16838 w 16839"/>
                <a:gd name="T3" fmla="*/ 23 h 24"/>
                <a:gd name="T4" fmla="*/ 16838 w 16839"/>
                <a:gd name="T5" fmla="*/ 0 h 24"/>
                <a:gd name="T6" fmla="*/ 0 w 16839"/>
                <a:gd name="T7" fmla="*/ 0 h 24"/>
                <a:gd name="T8" fmla="*/ 0 w 16839"/>
                <a:gd name="T9" fmla="*/ 23 h 24"/>
              </a:gdLst>
              <a:ahLst/>
              <a:cxnLst>
                <a:cxn ang="0">
                  <a:pos x="T0" y="T1"/>
                </a:cxn>
                <a:cxn ang="0">
                  <a:pos x="T2" y="T3"/>
                </a:cxn>
                <a:cxn ang="0">
                  <a:pos x="T4" y="T5"/>
                </a:cxn>
                <a:cxn ang="0">
                  <a:pos x="T6" y="T7"/>
                </a:cxn>
                <a:cxn ang="0">
                  <a:pos x="T8" y="T9"/>
                </a:cxn>
              </a:cxnLst>
              <a:rect l="0" t="0" r="r" b="b"/>
              <a:pathLst>
                <a:path w="16839" h="24">
                  <a:moveTo>
                    <a:pt x="0" y="23"/>
                  </a:moveTo>
                  <a:lnTo>
                    <a:pt x="16838" y="23"/>
                  </a:lnTo>
                  <a:lnTo>
                    <a:pt x="16838" y="0"/>
                  </a:lnTo>
                  <a:lnTo>
                    <a:pt x="0" y="0"/>
                  </a:lnTo>
                  <a:lnTo>
                    <a:pt x="0" y="23"/>
                  </a:lnTo>
                  <a:close/>
                </a:path>
              </a:pathLst>
            </a:custGeom>
            <a:solidFill>
              <a:srgbClr val="DD21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0" name="Freeform 31"/>
            <p:cNvSpPr>
              <a:spLocks/>
            </p:cNvSpPr>
            <p:nvPr/>
          </p:nvSpPr>
          <p:spPr bwMode="auto">
            <a:xfrm>
              <a:off x="0" y="-2042"/>
              <a:ext cx="16839" cy="51"/>
            </a:xfrm>
            <a:custGeom>
              <a:avLst/>
              <a:gdLst>
                <a:gd name="T0" fmla="*/ 16838 w 16839"/>
                <a:gd name="T1" fmla="*/ 0 h 51"/>
                <a:gd name="T2" fmla="*/ 0 w 16839"/>
                <a:gd name="T3" fmla="*/ 0 h 51"/>
                <a:gd name="T4" fmla="*/ 0 w 16839"/>
                <a:gd name="T5" fmla="*/ 24 h 51"/>
                <a:gd name="T6" fmla="*/ 0 w 16839"/>
                <a:gd name="T7" fmla="*/ 50 h 51"/>
                <a:gd name="T8" fmla="*/ 16838 w 16839"/>
                <a:gd name="T9" fmla="*/ 50 h 51"/>
                <a:gd name="T10" fmla="*/ 16838 w 16839"/>
                <a:gd name="T11" fmla="*/ 24 h 51"/>
                <a:gd name="T12" fmla="*/ 16838 w 16839"/>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16839" h="51">
                  <a:moveTo>
                    <a:pt x="16838" y="0"/>
                  </a:moveTo>
                  <a:lnTo>
                    <a:pt x="0" y="0"/>
                  </a:lnTo>
                  <a:lnTo>
                    <a:pt x="0" y="24"/>
                  </a:lnTo>
                  <a:lnTo>
                    <a:pt x="0" y="50"/>
                  </a:lnTo>
                  <a:lnTo>
                    <a:pt x="16838" y="50"/>
                  </a:lnTo>
                  <a:lnTo>
                    <a:pt x="16838" y="24"/>
                  </a:lnTo>
                  <a:lnTo>
                    <a:pt x="16838" y="0"/>
                  </a:lnTo>
                </a:path>
              </a:pathLst>
            </a:custGeom>
            <a:solidFill>
              <a:srgbClr val="DF21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31" name="Freeform 32"/>
            <p:cNvSpPr>
              <a:spLocks/>
            </p:cNvSpPr>
            <p:nvPr/>
          </p:nvSpPr>
          <p:spPr bwMode="auto">
            <a:xfrm>
              <a:off x="0" y="-2048"/>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7620">
              <a:solidFill>
                <a:srgbClr val="E1210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24" name="Freeform 33"/>
            <p:cNvSpPr>
              <a:spLocks/>
            </p:cNvSpPr>
            <p:nvPr/>
          </p:nvSpPr>
          <p:spPr bwMode="auto">
            <a:xfrm>
              <a:off x="0" y="-2060"/>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7620">
              <a:solidFill>
                <a:srgbClr val="E1230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25" name="Freeform 34"/>
            <p:cNvSpPr>
              <a:spLocks/>
            </p:cNvSpPr>
            <p:nvPr/>
          </p:nvSpPr>
          <p:spPr bwMode="auto">
            <a:xfrm>
              <a:off x="0" y="-2116"/>
              <a:ext cx="16839" cy="51"/>
            </a:xfrm>
            <a:custGeom>
              <a:avLst/>
              <a:gdLst>
                <a:gd name="T0" fmla="*/ 16838 w 16839"/>
                <a:gd name="T1" fmla="*/ 0 h 51"/>
                <a:gd name="T2" fmla="*/ 0 w 16839"/>
                <a:gd name="T3" fmla="*/ 0 h 51"/>
                <a:gd name="T4" fmla="*/ 0 w 16839"/>
                <a:gd name="T5" fmla="*/ 24 h 51"/>
                <a:gd name="T6" fmla="*/ 0 w 16839"/>
                <a:gd name="T7" fmla="*/ 50 h 51"/>
                <a:gd name="T8" fmla="*/ 16838 w 16839"/>
                <a:gd name="T9" fmla="*/ 50 h 51"/>
                <a:gd name="T10" fmla="*/ 16838 w 16839"/>
                <a:gd name="T11" fmla="*/ 24 h 51"/>
                <a:gd name="T12" fmla="*/ 16838 w 16839"/>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16839" h="51">
                  <a:moveTo>
                    <a:pt x="16838" y="0"/>
                  </a:moveTo>
                  <a:lnTo>
                    <a:pt x="0" y="0"/>
                  </a:lnTo>
                  <a:lnTo>
                    <a:pt x="0" y="24"/>
                  </a:lnTo>
                  <a:lnTo>
                    <a:pt x="0" y="50"/>
                  </a:lnTo>
                  <a:lnTo>
                    <a:pt x="16838" y="50"/>
                  </a:lnTo>
                  <a:lnTo>
                    <a:pt x="16838" y="24"/>
                  </a:lnTo>
                  <a:lnTo>
                    <a:pt x="16838" y="0"/>
                  </a:lnTo>
                </a:path>
              </a:pathLst>
            </a:custGeom>
            <a:solidFill>
              <a:srgbClr val="E22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27" name="Freeform 35"/>
            <p:cNvSpPr>
              <a:spLocks/>
            </p:cNvSpPr>
            <p:nvPr/>
          </p:nvSpPr>
          <p:spPr bwMode="auto">
            <a:xfrm>
              <a:off x="0" y="-2140"/>
              <a:ext cx="16839" cy="24"/>
            </a:xfrm>
            <a:custGeom>
              <a:avLst/>
              <a:gdLst>
                <a:gd name="T0" fmla="*/ 0 w 16839"/>
                <a:gd name="T1" fmla="*/ 23 h 24"/>
                <a:gd name="T2" fmla="*/ 16838 w 16839"/>
                <a:gd name="T3" fmla="*/ 23 h 24"/>
                <a:gd name="T4" fmla="*/ 16838 w 16839"/>
                <a:gd name="T5" fmla="*/ 0 h 24"/>
                <a:gd name="T6" fmla="*/ 0 w 16839"/>
                <a:gd name="T7" fmla="*/ 0 h 24"/>
                <a:gd name="T8" fmla="*/ 0 w 16839"/>
                <a:gd name="T9" fmla="*/ 23 h 24"/>
              </a:gdLst>
              <a:ahLst/>
              <a:cxnLst>
                <a:cxn ang="0">
                  <a:pos x="T0" y="T1"/>
                </a:cxn>
                <a:cxn ang="0">
                  <a:pos x="T2" y="T3"/>
                </a:cxn>
                <a:cxn ang="0">
                  <a:pos x="T4" y="T5"/>
                </a:cxn>
                <a:cxn ang="0">
                  <a:pos x="T6" y="T7"/>
                </a:cxn>
                <a:cxn ang="0">
                  <a:pos x="T8" y="T9"/>
                </a:cxn>
              </a:cxnLst>
              <a:rect l="0" t="0" r="r" b="b"/>
              <a:pathLst>
                <a:path w="16839" h="24">
                  <a:moveTo>
                    <a:pt x="0" y="23"/>
                  </a:moveTo>
                  <a:lnTo>
                    <a:pt x="16838" y="23"/>
                  </a:lnTo>
                  <a:lnTo>
                    <a:pt x="16838" y="0"/>
                  </a:lnTo>
                  <a:lnTo>
                    <a:pt x="0" y="0"/>
                  </a:lnTo>
                  <a:lnTo>
                    <a:pt x="0" y="23"/>
                  </a:lnTo>
                  <a:close/>
                </a:path>
              </a:pathLst>
            </a:custGeom>
            <a:solidFill>
              <a:srgbClr val="E42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28" name="Freeform 36"/>
            <p:cNvSpPr>
              <a:spLocks/>
            </p:cNvSpPr>
            <p:nvPr/>
          </p:nvSpPr>
          <p:spPr bwMode="auto">
            <a:xfrm>
              <a:off x="0" y="-2147"/>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9144">
              <a:solidFill>
                <a:srgbClr val="E4230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29" name="Freeform 37"/>
            <p:cNvSpPr>
              <a:spLocks/>
            </p:cNvSpPr>
            <p:nvPr/>
          </p:nvSpPr>
          <p:spPr bwMode="auto">
            <a:xfrm>
              <a:off x="0" y="-2160"/>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7620">
              <a:solidFill>
                <a:srgbClr val="E4230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30" name="Freeform 38"/>
            <p:cNvSpPr>
              <a:spLocks/>
            </p:cNvSpPr>
            <p:nvPr/>
          </p:nvSpPr>
          <p:spPr bwMode="auto">
            <a:xfrm>
              <a:off x="0" y="-2214"/>
              <a:ext cx="16839" cy="48"/>
            </a:xfrm>
            <a:custGeom>
              <a:avLst/>
              <a:gdLst>
                <a:gd name="T0" fmla="*/ 16838 w 16839"/>
                <a:gd name="T1" fmla="*/ 0 h 48"/>
                <a:gd name="T2" fmla="*/ 0 w 16839"/>
                <a:gd name="T3" fmla="*/ 0 h 48"/>
                <a:gd name="T4" fmla="*/ 0 w 16839"/>
                <a:gd name="T5" fmla="*/ 24 h 48"/>
                <a:gd name="T6" fmla="*/ 0 w 16839"/>
                <a:gd name="T7" fmla="*/ 48 h 48"/>
                <a:gd name="T8" fmla="*/ 16838 w 16839"/>
                <a:gd name="T9" fmla="*/ 48 h 48"/>
                <a:gd name="T10" fmla="*/ 16838 w 16839"/>
                <a:gd name="T11" fmla="*/ 24 h 48"/>
                <a:gd name="T12" fmla="*/ 16838 w 16839"/>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16839" h="48">
                  <a:moveTo>
                    <a:pt x="16838" y="0"/>
                  </a:moveTo>
                  <a:lnTo>
                    <a:pt x="0" y="0"/>
                  </a:lnTo>
                  <a:lnTo>
                    <a:pt x="0" y="24"/>
                  </a:lnTo>
                  <a:lnTo>
                    <a:pt x="0" y="48"/>
                  </a:lnTo>
                  <a:lnTo>
                    <a:pt x="16838" y="48"/>
                  </a:lnTo>
                  <a:lnTo>
                    <a:pt x="16838" y="24"/>
                  </a:lnTo>
                  <a:lnTo>
                    <a:pt x="16838" y="0"/>
                  </a:lnTo>
                </a:path>
              </a:pathLst>
            </a:custGeom>
            <a:solidFill>
              <a:srgbClr val="E62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31" name="Freeform 39"/>
            <p:cNvSpPr>
              <a:spLocks/>
            </p:cNvSpPr>
            <p:nvPr/>
          </p:nvSpPr>
          <p:spPr bwMode="auto">
            <a:xfrm>
              <a:off x="0" y="-2265"/>
              <a:ext cx="16839" cy="51"/>
            </a:xfrm>
            <a:custGeom>
              <a:avLst/>
              <a:gdLst>
                <a:gd name="T0" fmla="*/ 16838 w 16839"/>
                <a:gd name="T1" fmla="*/ 0 h 51"/>
                <a:gd name="T2" fmla="*/ 0 w 16839"/>
                <a:gd name="T3" fmla="*/ 0 h 51"/>
                <a:gd name="T4" fmla="*/ 0 w 16839"/>
                <a:gd name="T5" fmla="*/ 24 h 51"/>
                <a:gd name="T6" fmla="*/ 0 w 16839"/>
                <a:gd name="T7" fmla="*/ 50 h 51"/>
                <a:gd name="T8" fmla="*/ 16838 w 16839"/>
                <a:gd name="T9" fmla="*/ 50 h 51"/>
                <a:gd name="T10" fmla="*/ 16838 w 16839"/>
                <a:gd name="T11" fmla="*/ 24 h 51"/>
                <a:gd name="T12" fmla="*/ 16838 w 16839"/>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16839" h="51">
                  <a:moveTo>
                    <a:pt x="16838" y="0"/>
                  </a:moveTo>
                  <a:lnTo>
                    <a:pt x="0" y="0"/>
                  </a:lnTo>
                  <a:lnTo>
                    <a:pt x="0" y="24"/>
                  </a:lnTo>
                  <a:lnTo>
                    <a:pt x="0" y="50"/>
                  </a:lnTo>
                  <a:lnTo>
                    <a:pt x="16838" y="50"/>
                  </a:lnTo>
                  <a:lnTo>
                    <a:pt x="16838" y="24"/>
                  </a:lnTo>
                  <a:lnTo>
                    <a:pt x="16838" y="0"/>
                  </a:lnTo>
                </a:path>
              </a:pathLst>
            </a:custGeom>
            <a:solidFill>
              <a:srgbClr val="E82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32" name="Freeform 40"/>
            <p:cNvSpPr>
              <a:spLocks/>
            </p:cNvSpPr>
            <p:nvPr/>
          </p:nvSpPr>
          <p:spPr bwMode="auto">
            <a:xfrm>
              <a:off x="0" y="-2291"/>
              <a:ext cx="16839" cy="27"/>
            </a:xfrm>
            <a:custGeom>
              <a:avLst/>
              <a:gdLst>
                <a:gd name="T0" fmla="*/ 0 w 16839"/>
                <a:gd name="T1" fmla="*/ 26 h 27"/>
                <a:gd name="T2" fmla="*/ 16838 w 16839"/>
                <a:gd name="T3" fmla="*/ 26 h 27"/>
                <a:gd name="T4" fmla="*/ 16838 w 16839"/>
                <a:gd name="T5" fmla="*/ 0 h 27"/>
                <a:gd name="T6" fmla="*/ 0 w 16839"/>
                <a:gd name="T7" fmla="*/ 0 h 27"/>
                <a:gd name="T8" fmla="*/ 0 w 16839"/>
                <a:gd name="T9" fmla="*/ 26 h 27"/>
              </a:gdLst>
              <a:ahLst/>
              <a:cxnLst>
                <a:cxn ang="0">
                  <a:pos x="T0" y="T1"/>
                </a:cxn>
                <a:cxn ang="0">
                  <a:pos x="T2" y="T3"/>
                </a:cxn>
                <a:cxn ang="0">
                  <a:pos x="T4" y="T5"/>
                </a:cxn>
                <a:cxn ang="0">
                  <a:pos x="T6" y="T7"/>
                </a:cxn>
                <a:cxn ang="0">
                  <a:pos x="T8" y="T9"/>
                </a:cxn>
              </a:cxnLst>
              <a:rect l="0" t="0" r="r" b="b"/>
              <a:pathLst>
                <a:path w="16839" h="27">
                  <a:moveTo>
                    <a:pt x="0" y="26"/>
                  </a:moveTo>
                  <a:lnTo>
                    <a:pt x="16838" y="26"/>
                  </a:lnTo>
                  <a:lnTo>
                    <a:pt x="16838" y="0"/>
                  </a:lnTo>
                  <a:lnTo>
                    <a:pt x="0" y="0"/>
                  </a:lnTo>
                  <a:lnTo>
                    <a:pt x="0" y="26"/>
                  </a:lnTo>
                  <a:close/>
                </a:path>
              </a:pathLst>
            </a:custGeom>
            <a:solidFill>
              <a:srgbClr val="E92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33" name="Freeform 41"/>
            <p:cNvSpPr>
              <a:spLocks/>
            </p:cNvSpPr>
            <p:nvPr/>
          </p:nvSpPr>
          <p:spPr bwMode="auto">
            <a:xfrm>
              <a:off x="0" y="-2339"/>
              <a:ext cx="16839" cy="48"/>
            </a:xfrm>
            <a:custGeom>
              <a:avLst/>
              <a:gdLst>
                <a:gd name="T0" fmla="*/ 16838 w 16839"/>
                <a:gd name="T1" fmla="*/ 0 h 48"/>
                <a:gd name="T2" fmla="*/ 0 w 16839"/>
                <a:gd name="T3" fmla="*/ 0 h 48"/>
                <a:gd name="T4" fmla="*/ 0 w 16839"/>
                <a:gd name="T5" fmla="*/ 24 h 48"/>
                <a:gd name="T6" fmla="*/ 0 w 16839"/>
                <a:gd name="T7" fmla="*/ 48 h 48"/>
                <a:gd name="T8" fmla="*/ 16838 w 16839"/>
                <a:gd name="T9" fmla="*/ 48 h 48"/>
                <a:gd name="T10" fmla="*/ 16838 w 16839"/>
                <a:gd name="T11" fmla="*/ 24 h 48"/>
                <a:gd name="T12" fmla="*/ 16838 w 16839"/>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16839" h="48">
                  <a:moveTo>
                    <a:pt x="16838" y="0"/>
                  </a:moveTo>
                  <a:lnTo>
                    <a:pt x="0" y="0"/>
                  </a:lnTo>
                  <a:lnTo>
                    <a:pt x="0" y="24"/>
                  </a:lnTo>
                  <a:lnTo>
                    <a:pt x="0" y="48"/>
                  </a:lnTo>
                  <a:lnTo>
                    <a:pt x="16838" y="48"/>
                  </a:lnTo>
                  <a:lnTo>
                    <a:pt x="16838" y="24"/>
                  </a:lnTo>
                  <a:lnTo>
                    <a:pt x="16838" y="0"/>
                  </a:lnTo>
                </a:path>
              </a:pathLst>
            </a:custGeom>
            <a:solidFill>
              <a:srgbClr val="EB23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34" name="Freeform 42"/>
            <p:cNvSpPr>
              <a:spLocks/>
            </p:cNvSpPr>
            <p:nvPr/>
          </p:nvSpPr>
          <p:spPr bwMode="auto">
            <a:xfrm>
              <a:off x="0" y="-2345"/>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7619">
              <a:solidFill>
                <a:srgbClr val="ED230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35" name="Freeform 43"/>
            <p:cNvSpPr>
              <a:spLocks/>
            </p:cNvSpPr>
            <p:nvPr/>
          </p:nvSpPr>
          <p:spPr bwMode="auto">
            <a:xfrm>
              <a:off x="0" y="-2358"/>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9144">
              <a:solidFill>
                <a:srgbClr val="ED240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36" name="Freeform 44"/>
            <p:cNvSpPr>
              <a:spLocks/>
            </p:cNvSpPr>
            <p:nvPr/>
          </p:nvSpPr>
          <p:spPr bwMode="auto">
            <a:xfrm>
              <a:off x="0" y="-2390"/>
              <a:ext cx="16839" cy="24"/>
            </a:xfrm>
            <a:custGeom>
              <a:avLst/>
              <a:gdLst>
                <a:gd name="T0" fmla="*/ 0 w 16839"/>
                <a:gd name="T1" fmla="*/ 23 h 24"/>
                <a:gd name="T2" fmla="*/ 16838 w 16839"/>
                <a:gd name="T3" fmla="*/ 23 h 24"/>
                <a:gd name="T4" fmla="*/ 16838 w 16839"/>
                <a:gd name="T5" fmla="*/ 0 h 24"/>
                <a:gd name="T6" fmla="*/ 0 w 16839"/>
                <a:gd name="T7" fmla="*/ 0 h 24"/>
                <a:gd name="T8" fmla="*/ 0 w 16839"/>
                <a:gd name="T9" fmla="*/ 23 h 24"/>
              </a:gdLst>
              <a:ahLst/>
              <a:cxnLst>
                <a:cxn ang="0">
                  <a:pos x="T0" y="T1"/>
                </a:cxn>
                <a:cxn ang="0">
                  <a:pos x="T2" y="T3"/>
                </a:cxn>
                <a:cxn ang="0">
                  <a:pos x="T4" y="T5"/>
                </a:cxn>
                <a:cxn ang="0">
                  <a:pos x="T6" y="T7"/>
                </a:cxn>
                <a:cxn ang="0">
                  <a:pos x="T8" y="T9"/>
                </a:cxn>
              </a:cxnLst>
              <a:rect l="0" t="0" r="r" b="b"/>
              <a:pathLst>
                <a:path w="16839" h="24">
                  <a:moveTo>
                    <a:pt x="0" y="23"/>
                  </a:moveTo>
                  <a:lnTo>
                    <a:pt x="16838" y="23"/>
                  </a:lnTo>
                  <a:lnTo>
                    <a:pt x="16838" y="0"/>
                  </a:lnTo>
                  <a:lnTo>
                    <a:pt x="0" y="0"/>
                  </a:lnTo>
                  <a:lnTo>
                    <a:pt x="0" y="23"/>
                  </a:lnTo>
                  <a:close/>
                </a:path>
              </a:pathLst>
            </a:custGeom>
            <a:solidFill>
              <a:srgbClr val="ED24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37" name="Freeform 45"/>
            <p:cNvSpPr>
              <a:spLocks/>
            </p:cNvSpPr>
            <p:nvPr/>
          </p:nvSpPr>
          <p:spPr bwMode="auto">
            <a:xfrm>
              <a:off x="0" y="-2440"/>
              <a:ext cx="16839" cy="51"/>
            </a:xfrm>
            <a:custGeom>
              <a:avLst/>
              <a:gdLst>
                <a:gd name="T0" fmla="*/ 16838 w 16839"/>
                <a:gd name="T1" fmla="*/ 0 h 51"/>
                <a:gd name="T2" fmla="*/ 0 w 16839"/>
                <a:gd name="T3" fmla="*/ 0 h 51"/>
                <a:gd name="T4" fmla="*/ 0 w 16839"/>
                <a:gd name="T5" fmla="*/ 26 h 51"/>
                <a:gd name="T6" fmla="*/ 0 w 16839"/>
                <a:gd name="T7" fmla="*/ 50 h 51"/>
                <a:gd name="T8" fmla="*/ 16838 w 16839"/>
                <a:gd name="T9" fmla="*/ 50 h 51"/>
                <a:gd name="T10" fmla="*/ 16838 w 16839"/>
                <a:gd name="T11" fmla="*/ 26 h 51"/>
                <a:gd name="T12" fmla="*/ 16838 w 16839"/>
                <a:gd name="T13" fmla="*/ 0 h 51"/>
              </a:gdLst>
              <a:ahLst/>
              <a:cxnLst>
                <a:cxn ang="0">
                  <a:pos x="T0" y="T1"/>
                </a:cxn>
                <a:cxn ang="0">
                  <a:pos x="T2" y="T3"/>
                </a:cxn>
                <a:cxn ang="0">
                  <a:pos x="T4" y="T5"/>
                </a:cxn>
                <a:cxn ang="0">
                  <a:pos x="T6" y="T7"/>
                </a:cxn>
                <a:cxn ang="0">
                  <a:pos x="T8" y="T9"/>
                </a:cxn>
                <a:cxn ang="0">
                  <a:pos x="T10" y="T11"/>
                </a:cxn>
                <a:cxn ang="0">
                  <a:pos x="T12" y="T13"/>
                </a:cxn>
              </a:cxnLst>
              <a:rect l="0" t="0" r="r" b="b"/>
              <a:pathLst>
                <a:path w="16839" h="51">
                  <a:moveTo>
                    <a:pt x="16838" y="0"/>
                  </a:moveTo>
                  <a:lnTo>
                    <a:pt x="0" y="0"/>
                  </a:lnTo>
                  <a:lnTo>
                    <a:pt x="0" y="26"/>
                  </a:lnTo>
                  <a:lnTo>
                    <a:pt x="0" y="50"/>
                  </a:lnTo>
                  <a:lnTo>
                    <a:pt x="16838" y="50"/>
                  </a:lnTo>
                  <a:lnTo>
                    <a:pt x="16838" y="26"/>
                  </a:lnTo>
                  <a:lnTo>
                    <a:pt x="16838" y="0"/>
                  </a:lnTo>
                </a:path>
              </a:pathLst>
            </a:custGeom>
            <a:solidFill>
              <a:srgbClr val="EF24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38" name="Freeform 46"/>
            <p:cNvSpPr>
              <a:spLocks/>
            </p:cNvSpPr>
            <p:nvPr/>
          </p:nvSpPr>
          <p:spPr bwMode="auto">
            <a:xfrm>
              <a:off x="0" y="-2446"/>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7619">
              <a:solidFill>
                <a:srgbClr val="F0240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39" name="Freeform 47"/>
            <p:cNvSpPr>
              <a:spLocks/>
            </p:cNvSpPr>
            <p:nvPr/>
          </p:nvSpPr>
          <p:spPr bwMode="auto">
            <a:xfrm>
              <a:off x="0" y="-2458"/>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7620">
              <a:solidFill>
                <a:srgbClr val="F0260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40" name="Freeform 48"/>
            <p:cNvSpPr>
              <a:spLocks/>
            </p:cNvSpPr>
            <p:nvPr/>
          </p:nvSpPr>
          <p:spPr bwMode="auto">
            <a:xfrm>
              <a:off x="0" y="-2512"/>
              <a:ext cx="16839" cy="48"/>
            </a:xfrm>
            <a:custGeom>
              <a:avLst/>
              <a:gdLst>
                <a:gd name="T0" fmla="*/ 16838 w 16839"/>
                <a:gd name="T1" fmla="*/ 0 h 48"/>
                <a:gd name="T2" fmla="*/ 0 w 16839"/>
                <a:gd name="T3" fmla="*/ 0 h 48"/>
                <a:gd name="T4" fmla="*/ 0 w 16839"/>
                <a:gd name="T5" fmla="*/ 24 h 48"/>
                <a:gd name="T6" fmla="*/ 0 w 16839"/>
                <a:gd name="T7" fmla="*/ 48 h 48"/>
                <a:gd name="T8" fmla="*/ 16838 w 16839"/>
                <a:gd name="T9" fmla="*/ 48 h 48"/>
                <a:gd name="T10" fmla="*/ 16838 w 16839"/>
                <a:gd name="T11" fmla="*/ 24 h 48"/>
                <a:gd name="T12" fmla="*/ 16838 w 16839"/>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16839" h="48">
                  <a:moveTo>
                    <a:pt x="16838" y="0"/>
                  </a:moveTo>
                  <a:lnTo>
                    <a:pt x="0" y="0"/>
                  </a:lnTo>
                  <a:lnTo>
                    <a:pt x="0" y="24"/>
                  </a:lnTo>
                  <a:lnTo>
                    <a:pt x="0" y="48"/>
                  </a:lnTo>
                  <a:lnTo>
                    <a:pt x="16838" y="48"/>
                  </a:lnTo>
                  <a:lnTo>
                    <a:pt x="16838" y="24"/>
                  </a:lnTo>
                  <a:lnTo>
                    <a:pt x="16838" y="0"/>
                  </a:lnTo>
                </a:path>
              </a:pathLst>
            </a:custGeom>
            <a:solidFill>
              <a:srgbClr val="F226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41" name="Freeform 49"/>
            <p:cNvSpPr>
              <a:spLocks/>
            </p:cNvSpPr>
            <p:nvPr/>
          </p:nvSpPr>
          <p:spPr bwMode="auto">
            <a:xfrm>
              <a:off x="0" y="-2550"/>
              <a:ext cx="16839" cy="39"/>
            </a:xfrm>
            <a:custGeom>
              <a:avLst/>
              <a:gdLst>
                <a:gd name="T0" fmla="*/ 16838 w 16839"/>
                <a:gd name="T1" fmla="*/ 0 h 39"/>
                <a:gd name="T2" fmla="*/ 0 w 16839"/>
                <a:gd name="T3" fmla="*/ 0 h 39"/>
                <a:gd name="T4" fmla="*/ 0 w 16839"/>
                <a:gd name="T5" fmla="*/ 19 h 39"/>
                <a:gd name="T6" fmla="*/ 0 w 16839"/>
                <a:gd name="T7" fmla="*/ 38 h 39"/>
                <a:gd name="T8" fmla="*/ 16838 w 16839"/>
                <a:gd name="T9" fmla="*/ 38 h 39"/>
                <a:gd name="T10" fmla="*/ 16838 w 16839"/>
                <a:gd name="T11" fmla="*/ 19 h 39"/>
                <a:gd name="T12" fmla="*/ 16838 w 16839"/>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6839" h="39">
                  <a:moveTo>
                    <a:pt x="16838" y="0"/>
                  </a:moveTo>
                  <a:lnTo>
                    <a:pt x="0" y="0"/>
                  </a:lnTo>
                  <a:lnTo>
                    <a:pt x="0" y="19"/>
                  </a:lnTo>
                  <a:lnTo>
                    <a:pt x="0" y="38"/>
                  </a:lnTo>
                  <a:lnTo>
                    <a:pt x="16838" y="38"/>
                  </a:lnTo>
                  <a:lnTo>
                    <a:pt x="16838" y="19"/>
                  </a:lnTo>
                  <a:lnTo>
                    <a:pt x="16838" y="0"/>
                  </a:lnTo>
                </a:path>
              </a:pathLst>
            </a:custGeom>
            <a:solidFill>
              <a:srgbClr val="F426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42" name="Freeform 50"/>
            <p:cNvSpPr>
              <a:spLocks/>
            </p:cNvSpPr>
            <p:nvPr/>
          </p:nvSpPr>
          <p:spPr bwMode="auto">
            <a:xfrm>
              <a:off x="0" y="-2591"/>
              <a:ext cx="16839" cy="41"/>
            </a:xfrm>
            <a:custGeom>
              <a:avLst/>
              <a:gdLst>
                <a:gd name="T0" fmla="*/ 16838 w 16839"/>
                <a:gd name="T1" fmla="*/ 0 h 41"/>
                <a:gd name="T2" fmla="*/ 0 w 16839"/>
                <a:gd name="T3" fmla="*/ 0 h 41"/>
                <a:gd name="T4" fmla="*/ 0 w 16839"/>
                <a:gd name="T5" fmla="*/ 19 h 41"/>
                <a:gd name="T6" fmla="*/ 0 w 16839"/>
                <a:gd name="T7" fmla="*/ 40 h 41"/>
                <a:gd name="T8" fmla="*/ 16838 w 16839"/>
                <a:gd name="T9" fmla="*/ 40 h 41"/>
                <a:gd name="T10" fmla="*/ 16838 w 16839"/>
                <a:gd name="T11" fmla="*/ 19 h 41"/>
                <a:gd name="T12" fmla="*/ 16838 w 16839"/>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16839" h="41">
                  <a:moveTo>
                    <a:pt x="16838" y="0"/>
                  </a:moveTo>
                  <a:lnTo>
                    <a:pt x="0" y="0"/>
                  </a:lnTo>
                  <a:lnTo>
                    <a:pt x="0" y="19"/>
                  </a:lnTo>
                  <a:lnTo>
                    <a:pt x="0" y="40"/>
                  </a:lnTo>
                  <a:lnTo>
                    <a:pt x="16838" y="40"/>
                  </a:lnTo>
                  <a:lnTo>
                    <a:pt x="16838" y="19"/>
                  </a:lnTo>
                  <a:lnTo>
                    <a:pt x="16838" y="0"/>
                  </a:lnTo>
                </a:path>
              </a:pathLst>
            </a:custGeom>
            <a:solidFill>
              <a:srgbClr val="F626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43" name="Freeform 51"/>
            <p:cNvSpPr>
              <a:spLocks/>
            </p:cNvSpPr>
            <p:nvPr/>
          </p:nvSpPr>
          <p:spPr bwMode="auto">
            <a:xfrm>
              <a:off x="0" y="-2613"/>
              <a:ext cx="16839" cy="22"/>
            </a:xfrm>
            <a:custGeom>
              <a:avLst/>
              <a:gdLst>
                <a:gd name="T0" fmla="*/ 0 w 16839"/>
                <a:gd name="T1" fmla="*/ 21 h 22"/>
                <a:gd name="T2" fmla="*/ 16838 w 16839"/>
                <a:gd name="T3" fmla="*/ 21 h 22"/>
                <a:gd name="T4" fmla="*/ 16838 w 16839"/>
                <a:gd name="T5" fmla="*/ 0 h 22"/>
                <a:gd name="T6" fmla="*/ 0 w 16839"/>
                <a:gd name="T7" fmla="*/ 0 h 22"/>
                <a:gd name="T8" fmla="*/ 0 w 16839"/>
                <a:gd name="T9" fmla="*/ 21 h 22"/>
              </a:gdLst>
              <a:ahLst/>
              <a:cxnLst>
                <a:cxn ang="0">
                  <a:pos x="T0" y="T1"/>
                </a:cxn>
                <a:cxn ang="0">
                  <a:pos x="T2" y="T3"/>
                </a:cxn>
                <a:cxn ang="0">
                  <a:pos x="T4" y="T5"/>
                </a:cxn>
                <a:cxn ang="0">
                  <a:pos x="T6" y="T7"/>
                </a:cxn>
                <a:cxn ang="0">
                  <a:pos x="T8" y="T9"/>
                </a:cxn>
              </a:cxnLst>
              <a:rect l="0" t="0" r="r" b="b"/>
              <a:pathLst>
                <a:path w="16839" h="22">
                  <a:moveTo>
                    <a:pt x="0" y="21"/>
                  </a:moveTo>
                  <a:lnTo>
                    <a:pt x="16838" y="21"/>
                  </a:lnTo>
                  <a:lnTo>
                    <a:pt x="16838" y="0"/>
                  </a:lnTo>
                  <a:lnTo>
                    <a:pt x="0" y="0"/>
                  </a:lnTo>
                  <a:lnTo>
                    <a:pt x="0" y="21"/>
                  </a:lnTo>
                  <a:close/>
                </a:path>
              </a:pathLst>
            </a:custGeom>
            <a:solidFill>
              <a:srgbClr val="F726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44" name="Freeform 52"/>
            <p:cNvSpPr>
              <a:spLocks/>
            </p:cNvSpPr>
            <p:nvPr/>
          </p:nvSpPr>
          <p:spPr bwMode="auto">
            <a:xfrm>
              <a:off x="0" y="-2637"/>
              <a:ext cx="16839" cy="24"/>
            </a:xfrm>
            <a:custGeom>
              <a:avLst/>
              <a:gdLst>
                <a:gd name="T0" fmla="*/ 0 w 16839"/>
                <a:gd name="T1" fmla="*/ 24 h 24"/>
                <a:gd name="T2" fmla="*/ 16838 w 16839"/>
                <a:gd name="T3" fmla="*/ 24 h 24"/>
                <a:gd name="T4" fmla="*/ 16838 w 16839"/>
                <a:gd name="T5" fmla="*/ 0 h 24"/>
                <a:gd name="T6" fmla="*/ 0 w 16839"/>
                <a:gd name="T7" fmla="*/ 0 h 24"/>
                <a:gd name="T8" fmla="*/ 0 w 16839"/>
                <a:gd name="T9" fmla="*/ 24 h 24"/>
              </a:gdLst>
              <a:ahLst/>
              <a:cxnLst>
                <a:cxn ang="0">
                  <a:pos x="T0" y="T1"/>
                </a:cxn>
                <a:cxn ang="0">
                  <a:pos x="T2" y="T3"/>
                </a:cxn>
                <a:cxn ang="0">
                  <a:pos x="T4" y="T5"/>
                </a:cxn>
                <a:cxn ang="0">
                  <a:pos x="T6" y="T7"/>
                </a:cxn>
                <a:cxn ang="0">
                  <a:pos x="T8" y="T9"/>
                </a:cxn>
              </a:cxnLst>
              <a:rect l="0" t="0" r="r" b="b"/>
              <a:pathLst>
                <a:path w="16839" h="24">
                  <a:moveTo>
                    <a:pt x="0" y="24"/>
                  </a:moveTo>
                  <a:lnTo>
                    <a:pt x="16838" y="24"/>
                  </a:lnTo>
                  <a:lnTo>
                    <a:pt x="16838" y="0"/>
                  </a:lnTo>
                  <a:lnTo>
                    <a:pt x="0" y="0"/>
                  </a:lnTo>
                  <a:lnTo>
                    <a:pt x="0" y="24"/>
                  </a:lnTo>
                  <a:close/>
                </a:path>
              </a:pathLst>
            </a:custGeom>
            <a:solidFill>
              <a:srgbClr val="F926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45" name="Freeform 53"/>
            <p:cNvSpPr>
              <a:spLocks/>
            </p:cNvSpPr>
            <p:nvPr/>
          </p:nvSpPr>
          <p:spPr bwMode="auto">
            <a:xfrm>
              <a:off x="0" y="-2644"/>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9143">
              <a:solidFill>
                <a:srgbClr val="F9260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46" name="Freeform 54"/>
            <p:cNvSpPr>
              <a:spLocks/>
            </p:cNvSpPr>
            <p:nvPr/>
          </p:nvSpPr>
          <p:spPr bwMode="auto">
            <a:xfrm>
              <a:off x="0" y="-2657"/>
              <a:ext cx="16839" cy="20"/>
            </a:xfrm>
            <a:custGeom>
              <a:avLst/>
              <a:gdLst>
                <a:gd name="T0" fmla="*/ 0 w 16839"/>
                <a:gd name="T1" fmla="*/ 0 h 20"/>
                <a:gd name="T2" fmla="*/ 16838 w 16839"/>
                <a:gd name="T3" fmla="*/ 0 h 20"/>
              </a:gdLst>
              <a:ahLst/>
              <a:cxnLst>
                <a:cxn ang="0">
                  <a:pos x="T0" y="T1"/>
                </a:cxn>
                <a:cxn ang="0">
                  <a:pos x="T2" y="T3"/>
                </a:cxn>
              </a:cxnLst>
              <a:rect l="0" t="0" r="r" b="b"/>
              <a:pathLst>
                <a:path w="16839" h="20">
                  <a:moveTo>
                    <a:pt x="0" y="0"/>
                  </a:moveTo>
                  <a:lnTo>
                    <a:pt x="16838" y="0"/>
                  </a:lnTo>
                </a:path>
              </a:pathLst>
            </a:custGeom>
            <a:noFill/>
            <a:ln w="7619">
              <a:solidFill>
                <a:srgbClr val="F9280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047" name="Freeform 55"/>
            <p:cNvSpPr>
              <a:spLocks/>
            </p:cNvSpPr>
            <p:nvPr/>
          </p:nvSpPr>
          <p:spPr bwMode="auto">
            <a:xfrm>
              <a:off x="0" y="-2716"/>
              <a:ext cx="16839" cy="53"/>
            </a:xfrm>
            <a:custGeom>
              <a:avLst/>
              <a:gdLst>
                <a:gd name="T0" fmla="*/ 16838 w 16839"/>
                <a:gd name="T1" fmla="*/ 0 h 53"/>
                <a:gd name="T2" fmla="*/ 0 w 16839"/>
                <a:gd name="T3" fmla="*/ 0 h 53"/>
                <a:gd name="T4" fmla="*/ 0 w 16839"/>
                <a:gd name="T5" fmla="*/ 28 h 53"/>
                <a:gd name="T6" fmla="*/ 0 w 16839"/>
                <a:gd name="T7" fmla="*/ 52 h 53"/>
                <a:gd name="T8" fmla="*/ 16838 w 16839"/>
                <a:gd name="T9" fmla="*/ 52 h 53"/>
                <a:gd name="T10" fmla="*/ 16838 w 16839"/>
                <a:gd name="T11" fmla="*/ 28 h 53"/>
                <a:gd name="T12" fmla="*/ 16838 w 16839"/>
                <a:gd name="T13" fmla="*/ 0 h 53"/>
              </a:gdLst>
              <a:ahLst/>
              <a:cxnLst>
                <a:cxn ang="0">
                  <a:pos x="T0" y="T1"/>
                </a:cxn>
                <a:cxn ang="0">
                  <a:pos x="T2" y="T3"/>
                </a:cxn>
                <a:cxn ang="0">
                  <a:pos x="T4" y="T5"/>
                </a:cxn>
                <a:cxn ang="0">
                  <a:pos x="T6" y="T7"/>
                </a:cxn>
                <a:cxn ang="0">
                  <a:pos x="T8" y="T9"/>
                </a:cxn>
                <a:cxn ang="0">
                  <a:pos x="T10" y="T11"/>
                </a:cxn>
                <a:cxn ang="0">
                  <a:pos x="T12" y="T13"/>
                </a:cxn>
              </a:cxnLst>
              <a:rect l="0" t="0" r="r" b="b"/>
              <a:pathLst>
                <a:path w="16839" h="53">
                  <a:moveTo>
                    <a:pt x="16838" y="0"/>
                  </a:moveTo>
                  <a:lnTo>
                    <a:pt x="0" y="0"/>
                  </a:lnTo>
                  <a:lnTo>
                    <a:pt x="0" y="28"/>
                  </a:lnTo>
                  <a:lnTo>
                    <a:pt x="0" y="52"/>
                  </a:lnTo>
                  <a:lnTo>
                    <a:pt x="16838" y="52"/>
                  </a:lnTo>
                  <a:lnTo>
                    <a:pt x="16838" y="28"/>
                  </a:lnTo>
                  <a:lnTo>
                    <a:pt x="16838" y="0"/>
                  </a:lnTo>
                </a:path>
              </a:pathLst>
            </a:custGeom>
            <a:solidFill>
              <a:srgbClr val="FB28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48" name="Freeform 56"/>
            <p:cNvSpPr>
              <a:spLocks/>
            </p:cNvSpPr>
            <p:nvPr/>
          </p:nvSpPr>
          <p:spPr bwMode="auto">
            <a:xfrm>
              <a:off x="0" y="-2783"/>
              <a:ext cx="16839" cy="68"/>
            </a:xfrm>
            <a:custGeom>
              <a:avLst/>
              <a:gdLst>
                <a:gd name="T0" fmla="*/ 16838 w 16839"/>
                <a:gd name="T1" fmla="*/ 0 h 68"/>
                <a:gd name="T2" fmla="*/ 0 w 16839"/>
                <a:gd name="T3" fmla="*/ 0 h 68"/>
                <a:gd name="T4" fmla="*/ 0 w 16839"/>
                <a:gd name="T5" fmla="*/ 33 h 68"/>
                <a:gd name="T6" fmla="*/ 0 w 16839"/>
                <a:gd name="T7" fmla="*/ 67 h 68"/>
                <a:gd name="T8" fmla="*/ 16838 w 16839"/>
                <a:gd name="T9" fmla="*/ 67 h 68"/>
                <a:gd name="T10" fmla="*/ 16838 w 16839"/>
                <a:gd name="T11" fmla="*/ 33 h 68"/>
                <a:gd name="T12" fmla="*/ 16838 w 16839"/>
                <a:gd name="T13" fmla="*/ 0 h 68"/>
              </a:gdLst>
              <a:ahLst/>
              <a:cxnLst>
                <a:cxn ang="0">
                  <a:pos x="T0" y="T1"/>
                </a:cxn>
                <a:cxn ang="0">
                  <a:pos x="T2" y="T3"/>
                </a:cxn>
                <a:cxn ang="0">
                  <a:pos x="T4" y="T5"/>
                </a:cxn>
                <a:cxn ang="0">
                  <a:pos x="T6" y="T7"/>
                </a:cxn>
                <a:cxn ang="0">
                  <a:pos x="T8" y="T9"/>
                </a:cxn>
                <a:cxn ang="0">
                  <a:pos x="T10" y="T11"/>
                </a:cxn>
                <a:cxn ang="0">
                  <a:pos x="T12" y="T13"/>
                </a:cxn>
              </a:cxnLst>
              <a:rect l="0" t="0" r="r" b="b"/>
              <a:pathLst>
                <a:path w="16839" h="68">
                  <a:moveTo>
                    <a:pt x="16838" y="0"/>
                  </a:moveTo>
                  <a:lnTo>
                    <a:pt x="0" y="0"/>
                  </a:lnTo>
                  <a:lnTo>
                    <a:pt x="0" y="33"/>
                  </a:lnTo>
                  <a:lnTo>
                    <a:pt x="0" y="67"/>
                  </a:lnTo>
                  <a:lnTo>
                    <a:pt x="16838" y="67"/>
                  </a:lnTo>
                  <a:lnTo>
                    <a:pt x="16838" y="33"/>
                  </a:lnTo>
                  <a:lnTo>
                    <a:pt x="16838" y="0"/>
                  </a:lnTo>
                </a:path>
              </a:pathLst>
            </a:custGeom>
            <a:solidFill>
              <a:srgbClr val="FD28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49" name="Freeform 57"/>
            <p:cNvSpPr>
              <a:spLocks/>
            </p:cNvSpPr>
            <p:nvPr/>
          </p:nvSpPr>
          <p:spPr bwMode="auto">
            <a:xfrm>
              <a:off x="0" y="-2824"/>
              <a:ext cx="16839" cy="41"/>
            </a:xfrm>
            <a:custGeom>
              <a:avLst/>
              <a:gdLst>
                <a:gd name="T0" fmla="*/ 0 w 16839"/>
                <a:gd name="T1" fmla="*/ 40 h 41"/>
                <a:gd name="T2" fmla="*/ 16838 w 16839"/>
                <a:gd name="T3" fmla="*/ 40 h 41"/>
                <a:gd name="T4" fmla="*/ 16838 w 16839"/>
                <a:gd name="T5" fmla="*/ 0 h 41"/>
                <a:gd name="T6" fmla="*/ 0 w 16839"/>
                <a:gd name="T7" fmla="*/ 0 h 41"/>
                <a:gd name="T8" fmla="*/ 0 w 16839"/>
                <a:gd name="T9" fmla="*/ 40 h 41"/>
              </a:gdLst>
              <a:ahLst/>
              <a:cxnLst>
                <a:cxn ang="0">
                  <a:pos x="T0" y="T1"/>
                </a:cxn>
                <a:cxn ang="0">
                  <a:pos x="T2" y="T3"/>
                </a:cxn>
                <a:cxn ang="0">
                  <a:pos x="T4" y="T5"/>
                </a:cxn>
                <a:cxn ang="0">
                  <a:pos x="T6" y="T7"/>
                </a:cxn>
                <a:cxn ang="0">
                  <a:pos x="T8" y="T9"/>
                </a:cxn>
              </a:cxnLst>
              <a:rect l="0" t="0" r="r" b="b"/>
              <a:pathLst>
                <a:path w="16839" h="41">
                  <a:moveTo>
                    <a:pt x="0" y="40"/>
                  </a:moveTo>
                  <a:lnTo>
                    <a:pt x="16838" y="40"/>
                  </a:lnTo>
                  <a:lnTo>
                    <a:pt x="16838" y="0"/>
                  </a:lnTo>
                  <a:lnTo>
                    <a:pt x="0" y="0"/>
                  </a:lnTo>
                  <a:lnTo>
                    <a:pt x="0" y="40"/>
                  </a:lnTo>
                  <a:close/>
                </a:path>
              </a:pathLst>
            </a:custGeom>
            <a:solidFill>
              <a:srgbClr val="FF28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50" name="Freeform 58"/>
            <p:cNvSpPr>
              <a:spLocks/>
            </p:cNvSpPr>
            <p:nvPr/>
          </p:nvSpPr>
          <p:spPr bwMode="auto">
            <a:xfrm>
              <a:off x="0" y="-2949"/>
              <a:ext cx="16839" cy="125"/>
            </a:xfrm>
            <a:custGeom>
              <a:avLst/>
              <a:gdLst>
                <a:gd name="T0" fmla="*/ 16838 w 16839"/>
                <a:gd name="T1" fmla="*/ 0 h 125"/>
                <a:gd name="T2" fmla="*/ 0 w 16839"/>
                <a:gd name="T3" fmla="*/ 0 h 125"/>
                <a:gd name="T4" fmla="*/ 0 w 16839"/>
                <a:gd name="T5" fmla="*/ 74 h 125"/>
                <a:gd name="T6" fmla="*/ 0 w 16839"/>
                <a:gd name="T7" fmla="*/ 98 h 125"/>
                <a:gd name="T8" fmla="*/ 0 w 16839"/>
                <a:gd name="T9" fmla="*/ 124 h 125"/>
                <a:gd name="T10" fmla="*/ 16838 w 16839"/>
                <a:gd name="T11" fmla="*/ 124 h 125"/>
                <a:gd name="T12" fmla="*/ 16838 w 16839"/>
                <a:gd name="T13" fmla="*/ 98 h 125"/>
                <a:gd name="T14" fmla="*/ 16838 w 16839"/>
                <a:gd name="T15" fmla="*/ 74 h 125"/>
                <a:gd name="T16" fmla="*/ 16838 w 16839"/>
                <a:gd name="T1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839" h="125">
                  <a:moveTo>
                    <a:pt x="16838" y="0"/>
                  </a:moveTo>
                  <a:lnTo>
                    <a:pt x="0" y="0"/>
                  </a:lnTo>
                  <a:lnTo>
                    <a:pt x="0" y="74"/>
                  </a:lnTo>
                  <a:lnTo>
                    <a:pt x="0" y="98"/>
                  </a:lnTo>
                  <a:lnTo>
                    <a:pt x="0" y="124"/>
                  </a:lnTo>
                  <a:lnTo>
                    <a:pt x="16838" y="124"/>
                  </a:lnTo>
                  <a:lnTo>
                    <a:pt x="16838" y="98"/>
                  </a:lnTo>
                  <a:lnTo>
                    <a:pt x="16838" y="74"/>
                  </a:lnTo>
                  <a:lnTo>
                    <a:pt x="16838" y="0"/>
                  </a:lnTo>
                </a:path>
              </a:pathLst>
            </a:custGeom>
            <a:solidFill>
              <a:srgbClr val="FF28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51" name="Freeform 59"/>
            <p:cNvSpPr>
              <a:spLocks/>
            </p:cNvSpPr>
            <p:nvPr/>
          </p:nvSpPr>
          <p:spPr bwMode="auto">
            <a:xfrm>
              <a:off x="0" y="-3074"/>
              <a:ext cx="16839" cy="125"/>
            </a:xfrm>
            <a:custGeom>
              <a:avLst/>
              <a:gdLst>
                <a:gd name="T0" fmla="*/ 16838 w 16839"/>
                <a:gd name="T1" fmla="*/ 0 h 125"/>
                <a:gd name="T2" fmla="*/ 0 w 16839"/>
                <a:gd name="T3" fmla="*/ 0 h 125"/>
                <a:gd name="T4" fmla="*/ 0 w 16839"/>
                <a:gd name="T5" fmla="*/ 26 h 125"/>
                <a:gd name="T6" fmla="*/ 0 w 16839"/>
                <a:gd name="T7" fmla="*/ 50 h 125"/>
                <a:gd name="T8" fmla="*/ 0 w 16839"/>
                <a:gd name="T9" fmla="*/ 124 h 125"/>
                <a:gd name="T10" fmla="*/ 16838 w 16839"/>
                <a:gd name="T11" fmla="*/ 124 h 125"/>
                <a:gd name="T12" fmla="*/ 16838 w 16839"/>
                <a:gd name="T13" fmla="*/ 50 h 125"/>
                <a:gd name="T14" fmla="*/ 16838 w 16839"/>
                <a:gd name="T15" fmla="*/ 26 h 125"/>
                <a:gd name="T16" fmla="*/ 16838 w 16839"/>
                <a:gd name="T1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839" h="125">
                  <a:moveTo>
                    <a:pt x="16838" y="0"/>
                  </a:moveTo>
                  <a:lnTo>
                    <a:pt x="0" y="0"/>
                  </a:lnTo>
                  <a:lnTo>
                    <a:pt x="0" y="26"/>
                  </a:lnTo>
                  <a:lnTo>
                    <a:pt x="0" y="50"/>
                  </a:lnTo>
                  <a:lnTo>
                    <a:pt x="0" y="124"/>
                  </a:lnTo>
                  <a:lnTo>
                    <a:pt x="16838" y="124"/>
                  </a:lnTo>
                  <a:lnTo>
                    <a:pt x="16838" y="50"/>
                  </a:lnTo>
                  <a:lnTo>
                    <a:pt x="16838" y="26"/>
                  </a:lnTo>
                  <a:lnTo>
                    <a:pt x="16838" y="0"/>
                  </a:lnTo>
                </a:path>
              </a:pathLst>
            </a:custGeom>
            <a:solidFill>
              <a:srgbClr val="FF26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52" name="Freeform 60"/>
            <p:cNvSpPr>
              <a:spLocks/>
            </p:cNvSpPr>
            <p:nvPr/>
          </p:nvSpPr>
          <p:spPr bwMode="auto">
            <a:xfrm>
              <a:off x="0" y="-3098"/>
              <a:ext cx="16839" cy="24"/>
            </a:xfrm>
            <a:custGeom>
              <a:avLst/>
              <a:gdLst>
                <a:gd name="T0" fmla="*/ 0 w 16839"/>
                <a:gd name="T1" fmla="*/ 24 h 24"/>
                <a:gd name="T2" fmla="*/ 16838 w 16839"/>
                <a:gd name="T3" fmla="*/ 24 h 24"/>
                <a:gd name="T4" fmla="*/ 16838 w 16839"/>
                <a:gd name="T5" fmla="*/ 0 h 24"/>
                <a:gd name="T6" fmla="*/ 0 w 16839"/>
                <a:gd name="T7" fmla="*/ 0 h 24"/>
                <a:gd name="T8" fmla="*/ 0 w 16839"/>
                <a:gd name="T9" fmla="*/ 24 h 24"/>
              </a:gdLst>
              <a:ahLst/>
              <a:cxnLst>
                <a:cxn ang="0">
                  <a:pos x="T0" y="T1"/>
                </a:cxn>
                <a:cxn ang="0">
                  <a:pos x="T2" y="T3"/>
                </a:cxn>
                <a:cxn ang="0">
                  <a:pos x="T4" y="T5"/>
                </a:cxn>
                <a:cxn ang="0">
                  <a:pos x="T6" y="T7"/>
                </a:cxn>
                <a:cxn ang="0">
                  <a:pos x="T8" y="T9"/>
                </a:cxn>
              </a:cxnLst>
              <a:rect l="0" t="0" r="r" b="b"/>
              <a:pathLst>
                <a:path w="16839" h="24">
                  <a:moveTo>
                    <a:pt x="0" y="24"/>
                  </a:moveTo>
                  <a:lnTo>
                    <a:pt x="16838" y="24"/>
                  </a:lnTo>
                  <a:lnTo>
                    <a:pt x="16838" y="0"/>
                  </a:lnTo>
                  <a:lnTo>
                    <a:pt x="0" y="0"/>
                  </a:lnTo>
                  <a:lnTo>
                    <a:pt x="0" y="24"/>
                  </a:lnTo>
                  <a:close/>
                </a:path>
              </a:pathLst>
            </a:custGeom>
            <a:solidFill>
              <a:srgbClr val="FF2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nvGrpSpPr>
            <p:cNvPr id="1053" name="Group 61"/>
            <p:cNvGrpSpPr>
              <a:grpSpLocks/>
            </p:cNvGrpSpPr>
            <p:nvPr/>
          </p:nvGrpSpPr>
          <p:grpSpPr bwMode="auto">
            <a:xfrm>
              <a:off x="0" y="-3098"/>
              <a:ext cx="16838" cy="1599"/>
              <a:chOff x="0" y="-3098"/>
              <a:chExt cx="16838" cy="1599"/>
            </a:xfrm>
          </p:grpSpPr>
          <p:sp>
            <p:nvSpPr>
              <p:cNvPr id="1054" name="Freeform 62"/>
              <p:cNvSpPr>
                <a:spLocks/>
              </p:cNvSpPr>
              <p:nvPr/>
            </p:nvSpPr>
            <p:spPr bwMode="auto">
              <a:xfrm>
                <a:off x="0" y="-3098"/>
                <a:ext cx="16838" cy="1599"/>
              </a:xfrm>
              <a:custGeom>
                <a:avLst/>
                <a:gdLst>
                  <a:gd name="T0" fmla="*/ 7 w 16838"/>
                  <a:gd name="T1" fmla="*/ 1591 h 1599"/>
                  <a:gd name="T2" fmla="*/ 0 w 16838"/>
                  <a:gd name="T3" fmla="*/ 1584 h 1599"/>
                  <a:gd name="T4" fmla="*/ 0 w 16838"/>
                  <a:gd name="T5" fmla="*/ 0 h 1599"/>
                  <a:gd name="T6" fmla="*/ 16838 w 16838"/>
                  <a:gd name="T7" fmla="*/ 0 h 1599"/>
                  <a:gd name="T8" fmla="*/ 16838 w 16838"/>
                  <a:gd name="T9" fmla="*/ 0 h 1599"/>
                  <a:gd name="T10" fmla="*/ 7 w 16838"/>
                  <a:gd name="T11" fmla="*/ 0 h 1599"/>
                  <a:gd name="T12" fmla="*/ 0 w 16838"/>
                  <a:gd name="T13" fmla="*/ 7 h 1599"/>
                  <a:gd name="T14" fmla="*/ 7 w 16838"/>
                  <a:gd name="T15" fmla="*/ 7 h 1599"/>
                  <a:gd name="T16" fmla="*/ 7 w 16838"/>
                  <a:gd name="T17" fmla="*/ 1591 h 1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838" h="1599">
                    <a:moveTo>
                      <a:pt x="7" y="1591"/>
                    </a:moveTo>
                    <a:lnTo>
                      <a:pt x="0" y="1584"/>
                    </a:lnTo>
                    <a:lnTo>
                      <a:pt x="0" y="0"/>
                    </a:lnTo>
                    <a:lnTo>
                      <a:pt x="16838" y="0"/>
                    </a:lnTo>
                    <a:lnTo>
                      <a:pt x="16838" y="0"/>
                    </a:lnTo>
                    <a:lnTo>
                      <a:pt x="7" y="0"/>
                    </a:lnTo>
                    <a:lnTo>
                      <a:pt x="0" y="7"/>
                    </a:lnTo>
                    <a:lnTo>
                      <a:pt x="7" y="7"/>
                    </a:lnTo>
                    <a:lnTo>
                      <a:pt x="7" y="1591"/>
                    </a:lnTo>
                    <a:close/>
                  </a:path>
                </a:pathLst>
              </a:custGeom>
              <a:solidFill>
                <a:srgbClr val="F03B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55" name="Freeform 63"/>
              <p:cNvSpPr>
                <a:spLocks/>
              </p:cNvSpPr>
              <p:nvPr/>
            </p:nvSpPr>
            <p:spPr bwMode="auto">
              <a:xfrm>
                <a:off x="0" y="-3098"/>
                <a:ext cx="16838" cy="1599"/>
              </a:xfrm>
              <a:custGeom>
                <a:avLst/>
                <a:gdLst>
                  <a:gd name="T0" fmla="*/ 7 w 16838"/>
                  <a:gd name="T1" fmla="*/ 7 h 1599"/>
                  <a:gd name="T2" fmla="*/ 0 w 16838"/>
                  <a:gd name="T3" fmla="*/ 7 h 1599"/>
                  <a:gd name="T4" fmla="*/ 7 w 16838"/>
                  <a:gd name="T5" fmla="*/ 0 h 1599"/>
                  <a:gd name="T6" fmla="*/ 7 w 16838"/>
                  <a:gd name="T7" fmla="*/ 7 h 1599"/>
                </a:gdLst>
                <a:ahLst/>
                <a:cxnLst>
                  <a:cxn ang="0">
                    <a:pos x="T0" y="T1"/>
                  </a:cxn>
                  <a:cxn ang="0">
                    <a:pos x="T2" y="T3"/>
                  </a:cxn>
                  <a:cxn ang="0">
                    <a:pos x="T4" y="T5"/>
                  </a:cxn>
                  <a:cxn ang="0">
                    <a:pos x="T6" y="T7"/>
                  </a:cxn>
                </a:cxnLst>
                <a:rect l="0" t="0" r="r" b="b"/>
                <a:pathLst>
                  <a:path w="16838" h="1599">
                    <a:moveTo>
                      <a:pt x="7" y="7"/>
                    </a:moveTo>
                    <a:lnTo>
                      <a:pt x="0" y="7"/>
                    </a:lnTo>
                    <a:lnTo>
                      <a:pt x="7" y="0"/>
                    </a:lnTo>
                    <a:lnTo>
                      <a:pt x="7" y="7"/>
                    </a:lnTo>
                    <a:close/>
                  </a:path>
                </a:pathLst>
              </a:custGeom>
              <a:solidFill>
                <a:srgbClr val="F03B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88" name="Freeform 64"/>
              <p:cNvSpPr>
                <a:spLocks/>
              </p:cNvSpPr>
              <p:nvPr/>
            </p:nvSpPr>
            <p:spPr bwMode="auto">
              <a:xfrm>
                <a:off x="0" y="-3098"/>
                <a:ext cx="16838" cy="1599"/>
              </a:xfrm>
              <a:custGeom>
                <a:avLst/>
                <a:gdLst>
                  <a:gd name="T0" fmla="*/ 16831 w 16838"/>
                  <a:gd name="T1" fmla="*/ 7 h 1599"/>
                  <a:gd name="T2" fmla="*/ 7 w 16838"/>
                  <a:gd name="T3" fmla="*/ 7 h 1599"/>
                  <a:gd name="T4" fmla="*/ 7 w 16838"/>
                  <a:gd name="T5" fmla="*/ 0 h 1599"/>
                  <a:gd name="T6" fmla="*/ 16831 w 16838"/>
                  <a:gd name="T7" fmla="*/ 0 h 1599"/>
                  <a:gd name="T8" fmla="*/ 16831 w 16838"/>
                  <a:gd name="T9" fmla="*/ 7 h 1599"/>
                </a:gdLst>
                <a:ahLst/>
                <a:cxnLst>
                  <a:cxn ang="0">
                    <a:pos x="T0" y="T1"/>
                  </a:cxn>
                  <a:cxn ang="0">
                    <a:pos x="T2" y="T3"/>
                  </a:cxn>
                  <a:cxn ang="0">
                    <a:pos x="T4" y="T5"/>
                  </a:cxn>
                  <a:cxn ang="0">
                    <a:pos x="T6" y="T7"/>
                  </a:cxn>
                  <a:cxn ang="0">
                    <a:pos x="T8" y="T9"/>
                  </a:cxn>
                </a:cxnLst>
                <a:rect l="0" t="0" r="r" b="b"/>
                <a:pathLst>
                  <a:path w="16838" h="1599">
                    <a:moveTo>
                      <a:pt x="16831" y="7"/>
                    </a:moveTo>
                    <a:lnTo>
                      <a:pt x="7" y="7"/>
                    </a:lnTo>
                    <a:lnTo>
                      <a:pt x="7" y="0"/>
                    </a:lnTo>
                    <a:lnTo>
                      <a:pt x="16831" y="0"/>
                    </a:lnTo>
                    <a:lnTo>
                      <a:pt x="16831" y="7"/>
                    </a:lnTo>
                    <a:close/>
                  </a:path>
                </a:pathLst>
              </a:custGeom>
              <a:solidFill>
                <a:srgbClr val="F03B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89" name="Freeform 65"/>
              <p:cNvSpPr>
                <a:spLocks/>
              </p:cNvSpPr>
              <p:nvPr/>
            </p:nvSpPr>
            <p:spPr bwMode="auto">
              <a:xfrm>
                <a:off x="0" y="-3098"/>
                <a:ext cx="16838" cy="1599"/>
              </a:xfrm>
              <a:custGeom>
                <a:avLst/>
                <a:gdLst>
                  <a:gd name="T0" fmla="*/ 16831 w 16838"/>
                  <a:gd name="T1" fmla="*/ 1591 h 1599"/>
                  <a:gd name="T2" fmla="*/ 16831 w 16838"/>
                  <a:gd name="T3" fmla="*/ 0 h 1599"/>
                  <a:gd name="T4" fmla="*/ 16838 w 16838"/>
                  <a:gd name="T5" fmla="*/ 7 h 1599"/>
                  <a:gd name="T6" fmla="*/ 16838 w 16838"/>
                  <a:gd name="T7" fmla="*/ 1584 h 1599"/>
                  <a:gd name="T8" fmla="*/ 16831 w 16838"/>
                  <a:gd name="T9" fmla="*/ 1591 h 1599"/>
                </a:gdLst>
                <a:ahLst/>
                <a:cxnLst>
                  <a:cxn ang="0">
                    <a:pos x="T0" y="T1"/>
                  </a:cxn>
                  <a:cxn ang="0">
                    <a:pos x="T2" y="T3"/>
                  </a:cxn>
                  <a:cxn ang="0">
                    <a:pos x="T4" y="T5"/>
                  </a:cxn>
                  <a:cxn ang="0">
                    <a:pos x="T6" y="T7"/>
                  </a:cxn>
                  <a:cxn ang="0">
                    <a:pos x="T8" y="T9"/>
                  </a:cxn>
                </a:cxnLst>
                <a:rect l="0" t="0" r="r" b="b"/>
                <a:pathLst>
                  <a:path w="16838" h="1599">
                    <a:moveTo>
                      <a:pt x="16831" y="1591"/>
                    </a:moveTo>
                    <a:lnTo>
                      <a:pt x="16831" y="0"/>
                    </a:lnTo>
                    <a:lnTo>
                      <a:pt x="16838" y="7"/>
                    </a:lnTo>
                    <a:lnTo>
                      <a:pt x="16838" y="1584"/>
                    </a:lnTo>
                    <a:lnTo>
                      <a:pt x="16831" y="1591"/>
                    </a:lnTo>
                    <a:close/>
                  </a:path>
                </a:pathLst>
              </a:custGeom>
              <a:solidFill>
                <a:srgbClr val="F03B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90" name="Freeform 66"/>
              <p:cNvSpPr>
                <a:spLocks/>
              </p:cNvSpPr>
              <p:nvPr/>
            </p:nvSpPr>
            <p:spPr bwMode="auto">
              <a:xfrm>
                <a:off x="0" y="-3098"/>
                <a:ext cx="16838" cy="1599"/>
              </a:xfrm>
              <a:custGeom>
                <a:avLst/>
                <a:gdLst>
                  <a:gd name="T0" fmla="*/ 16838 w 16838"/>
                  <a:gd name="T1" fmla="*/ 7 h 1599"/>
                  <a:gd name="T2" fmla="*/ 16831 w 16838"/>
                  <a:gd name="T3" fmla="*/ 0 h 1599"/>
                  <a:gd name="T4" fmla="*/ 16838 w 16838"/>
                  <a:gd name="T5" fmla="*/ 0 h 1599"/>
                  <a:gd name="T6" fmla="*/ 16838 w 16838"/>
                  <a:gd name="T7" fmla="*/ 7 h 1599"/>
                </a:gdLst>
                <a:ahLst/>
                <a:cxnLst>
                  <a:cxn ang="0">
                    <a:pos x="T0" y="T1"/>
                  </a:cxn>
                  <a:cxn ang="0">
                    <a:pos x="T2" y="T3"/>
                  </a:cxn>
                  <a:cxn ang="0">
                    <a:pos x="T4" y="T5"/>
                  </a:cxn>
                  <a:cxn ang="0">
                    <a:pos x="T6" y="T7"/>
                  </a:cxn>
                </a:cxnLst>
                <a:rect l="0" t="0" r="r" b="b"/>
                <a:pathLst>
                  <a:path w="16838" h="1599">
                    <a:moveTo>
                      <a:pt x="16838" y="7"/>
                    </a:moveTo>
                    <a:lnTo>
                      <a:pt x="16831" y="0"/>
                    </a:lnTo>
                    <a:lnTo>
                      <a:pt x="16838" y="0"/>
                    </a:lnTo>
                    <a:lnTo>
                      <a:pt x="16838" y="7"/>
                    </a:lnTo>
                    <a:close/>
                  </a:path>
                </a:pathLst>
              </a:custGeom>
              <a:solidFill>
                <a:srgbClr val="F03B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91" name="Freeform 67"/>
              <p:cNvSpPr>
                <a:spLocks/>
              </p:cNvSpPr>
              <p:nvPr/>
            </p:nvSpPr>
            <p:spPr bwMode="auto">
              <a:xfrm>
                <a:off x="0" y="-3098"/>
                <a:ext cx="16838" cy="1599"/>
              </a:xfrm>
              <a:custGeom>
                <a:avLst/>
                <a:gdLst>
                  <a:gd name="T0" fmla="*/ 16838 w 16838"/>
                  <a:gd name="T1" fmla="*/ 1598 h 1599"/>
                  <a:gd name="T2" fmla="*/ 0 w 16838"/>
                  <a:gd name="T3" fmla="*/ 1598 h 1599"/>
                  <a:gd name="T4" fmla="*/ 0 w 16838"/>
                  <a:gd name="T5" fmla="*/ 1584 h 1599"/>
                  <a:gd name="T6" fmla="*/ 7 w 16838"/>
                  <a:gd name="T7" fmla="*/ 1591 h 1599"/>
                  <a:gd name="T8" fmla="*/ 16838 w 16838"/>
                  <a:gd name="T9" fmla="*/ 1591 h 1599"/>
                  <a:gd name="T10" fmla="*/ 16838 w 16838"/>
                  <a:gd name="T11" fmla="*/ 1598 h 1599"/>
                </a:gdLst>
                <a:ahLst/>
                <a:cxnLst>
                  <a:cxn ang="0">
                    <a:pos x="T0" y="T1"/>
                  </a:cxn>
                  <a:cxn ang="0">
                    <a:pos x="T2" y="T3"/>
                  </a:cxn>
                  <a:cxn ang="0">
                    <a:pos x="T4" y="T5"/>
                  </a:cxn>
                  <a:cxn ang="0">
                    <a:pos x="T6" y="T7"/>
                  </a:cxn>
                  <a:cxn ang="0">
                    <a:pos x="T8" y="T9"/>
                  </a:cxn>
                  <a:cxn ang="0">
                    <a:pos x="T10" y="T11"/>
                  </a:cxn>
                </a:cxnLst>
                <a:rect l="0" t="0" r="r" b="b"/>
                <a:pathLst>
                  <a:path w="16838" h="1599">
                    <a:moveTo>
                      <a:pt x="16838" y="1598"/>
                    </a:moveTo>
                    <a:lnTo>
                      <a:pt x="0" y="1598"/>
                    </a:lnTo>
                    <a:lnTo>
                      <a:pt x="0" y="1584"/>
                    </a:lnTo>
                    <a:lnTo>
                      <a:pt x="7" y="1591"/>
                    </a:lnTo>
                    <a:lnTo>
                      <a:pt x="16838" y="1591"/>
                    </a:lnTo>
                    <a:lnTo>
                      <a:pt x="16838" y="1598"/>
                    </a:lnTo>
                    <a:close/>
                  </a:path>
                </a:pathLst>
              </a:custGeom>
              <a:solidFill>
                <a:srgbClr val="F03B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92" name="Freeform 68"/>
              <p:cNvSpPr>
                <a:spLocks/>
              </p:cNvSpPr>
              <p:nvPr/>
            </p:nvSpPr>
            <p:spPr bwMode="auto">
              <a:xfrm>
                <a:off x="0" y="-3098"/>
                <a:ext cx="16838" cy="1599"/>
              </a:xfrm>
              <a:custGeom>
                <a:avLst/>
                <a:gdLst>
                  <a:gd name="T0" fmla="*/ 16831 w 16838"/>
                  <a:gd name="T1" fmla="*/ 1591 h 1599"/>
                  <a:gd name="T2" fmla="*/ 7 w 16838"/>
                  <a:gd name="T3" fmla="*/ 1591 h 1599"/>
                  <a:gd name="T4" fmla="*/ 7 w 16838"/>
                  <a:gd name="T5" fmla="*/ 1584 h 1599"/>
                  <a:gd name="T6" fmla="*/ 16831 w 16838"/>
                  <a:gd name="T7" fmla="*/ 1584 h 1599"/>
                  <a:gd name="T8" fmla="*/ 16831 w 16838"/>
                  <a:gd name="T9" fmla="*/ 1591 h 1599"/>
                </a:gdLst>
                <a:ahLst/>
                <a:cxnLst>
                  <a:cxn ang="0">
                    <a:pos x="T0" y="T1"/>
                  </a:cxn>
                  <a:cxn ang="0">
                    <a:pos x="T2" y="T3"/>
                  </a:cxn>
                  <a:cxn ang="0">
                    <a:pos x="T4" y="T5"/>
                  </a:cxn>
                  <a:cxn ang="0">
                    <a:pos x="T6" y="T7"/>
                  </a:cxn>
                  <a:cxn ang="0">
                    <a:pos x="T8" y="T9"/>
                  </a:cxn>
                </a:cxnLst>
                <a:rect l="0" t="0" r="r" b="b"/>
                <a:pathLst>
                  <a:path w="16838" h="1599">
                    <a:moveTo>
                      <a:pt x="16831" y="1591"/>
                    </a:moveTo>
                    <a:lnTo>
                      <a:pt x="7" y="1591"/>
                    </a:lnTo>
                    <a:lnTo>
                      <a:pt x="7" y="1584"/>
                    </a:lnTo>
                    <a:lnTo>
                      <a:pt x="16831" y="1584"/>
                    </a:lnTo>
                    <a:lnTo>
                      <a:pt x="16831" y="1591"/>
                    </a:lnTo>
                    <a:close/>
                  </a:path>
                </a:pathLst>
              </a:custGeom>
              <a:solidFill>
                <a:srgbClr val="F03B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93" name="Freeform 69"/>
              <p:cNvSpPr>
                <a:spLocks/>
              </p:cNvSpPr>
              <p:nvPr/>
            </p:nvSpPr>
            <p:spPr bwMode="auto">
              <a:xfrm>
                <a:off x="0" y="-3098"/>
                <a:ext cx="16838" cy="1599"/>
              </a:xfrm>
              <a:custGeom>
                <a:avLst/>
                <a:gdLst>
                  <a:gd name="T0" fmla="*/ 16838 w 16838"/>
                  <a:gd name="T1" fmla="*/ 1591 h 1599"/>
                  <a:gd name="T2" fmla="*/ 16831 w 16838"/>
                  <a:gd name="T3" fmla="*/ 1591 h 1599"/>
                  <a:gd name="T4" fmla="*/ 16838 w 16838"/>
                  <a:gd name="T5" fmla="*/ 1584 h 1599"/>
                  <a:gd name="T6" fmla="*/ 16838 w 16838"/>
                  <a:gd name="T7" fmla="*/ 1584 h 1599"/>
                  <a:gd name="T8" fmla="*/ 16838 w 16838"/>
                  <a:gd name="T9" fmla="*/ 1591 h 1599"/>
                </a:gdLst>
                <a:ahLst/>
                <a:cxnLst>
                  <a:cxn ang="0">
                    <a:pos x="T0" y="T1"/>
                  </a:cxn>
                  <a:cxn ang="0">
                    <a:pos x="T2" y="T3"/>
                  </a:cxn>
                  <a:cxn ang="0">
                    <a:pos x="T4" y="T5"/>
                  </a:cxn>
                  <a:cxn ang="0">
                    <a:pos x="T6" y="T7"/>
                  </a:cxn>
                  <a:cxn ang="0">
                    <a:pos x="T8" y="T9"/>
                  </a:cxn>
                </a:cxnLst>
                <a:rect l="0" t="0" r="r" b="b"/>
                <a:pathLst>
                  <a:path w="16838" h="1599">
                    <a:moveTo>
                      <a:pt x="16838" y="1591"/>
                    </a:moveTo>
                    <a:lnTo>
                      <a:pt x="16831" y="1591"/>
                    </a:lnTo>
                    <a:lnTo>
                      <a:pt x="16838" y="1584"/>
                    </a:lnTo>
                    <a:lnTo>
                      <a:pt x="16838" y="1584"/>
                    </a:lnTo>
                    <a:lnTo>
                      <a:pt x="16838" y="1591"/>
                    </a:lnTo>
                    <a:close/>
                  </a:path>
                </a:pathLst>
              </a:custGeom>
              <a:solidFill>
                <a:srgbClr val="F03B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pic>
          <p:nvPicPr>
            <p:cNvPr id="1094" name="Picture 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 y="-2779"/>
              <a:ext cx="2800" cy="1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2706462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477838"/>
            <a:ext cx="1555278" cy="4820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477838"/>
            <a:ext cx="1266825" cy="590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912" y="482940"/>
            <a:ext cx="1266825" cy="3738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3371" y="477838"/>
            <a:ext cx="2080917" cy="572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08305" y="482940"/>
            <a:ext cx="1440160" cy="3738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2036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76672"/>
            <a:ext cx="8229600" cy="1143000"/>
          </a:xfrm>
        </p:spPr>
        <p:txBody>
          <a:bodyPr>
            <a:normAutofit/>
          </a:bodyPr>
          <a:lstStyle/>
          <a:p>
            <a:r>
              <a:rPr lang="tr-TR" sz="2800" dirty="0"/>
              <a:t> </a:t>
            </a:r>
            <a:r>
              <a:rPr lang="tr-TR" sz="2800" b="1" dirty="0"/>
              <a:t>Yeni sistem ile önceki sistem arasında sınavın içeriği ve soru sayısı bakımından farklar</a:t>
            </a:r>
            <a:endParaRPr lang="tr-TR" sz="28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670197631"/>
              </p:ext>
            </p:extLst>
          </p:nvPr>
        </p:nvGraphicFramePr>
        <p:xfrm>
          <a:off x="899592" y="1988840"/>
          <a:ext cx="6872809" cy="4562399"/>
        </p:xfrm>
        <a:graphic>
          <a:graphicData uri="http://schemas.openxmlformats.org/drawingml/2006/table">
            <a:tbl>
              <a:tblPr/>
              <a:tblGrid>
                <a:gridCol w="40910"/>
                <a:gridCol w="709099"/>
                <a:gridCol w="3177310"/>
                <a:gridCol w="40910"/>
                <a:gridCol w="2904580"/>
              </a:tblGrid>
              <a:tr h="371293">
                <a:tc>
                  <a:txBody>
                    <a:bodyPr/>
                    <a:lstStyle/>
                    <a:p>
                      <a:pPr>
                        <a:spcAft>
                          <a:spcPts val="0"/>
                        </a:spcAft>
                      </a:pPr>
                      <a:r>
                        <a:rPr lang="tr-TR" sz="1200" dirty="0">
                          <a:effectLst/>
                          <a:latin typeface="Times New Roman"/>
                          <a:ea typeface="Times New Roman"/>
                          <a:cs typeface="Arial"/>
                        </a:rPr>
                        <a:t> </a:t>
                      </a: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DEEAF6"/>
                      </a:solidFill>
                      <a:prstDash val="solid"/>
                      <a:round/>
                      <a:headEnd type="none" w="med" len="med"/>
                      <a:tailEnd type="none" w="med" len="med"/>
                    </a:lnB>
                    <a:solidFill>
                      <a:srgbClr val="DEEAF6"/>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EEAF6"/>
                      </a:solidFill>
                      <a:prstDash val="solid"/>
                      <a:round/>
                      <a:headEnd type="none" w="med" len="med"/>
                      <a:tailEnd type="none" w="med" len="med"/>
                    </a:lnB>
                    <a:solidFill>
                      <a:srgbClr val="DEEAF6"/>
                    </a:solidFill>
                  </a:tcPr>
                </a:tc>
                <a:tc>
                  <a:txBody>
                    <a:bodyPr/>
                    <a:lstStyle/>
                    <a:p>
                      <a:pPr marL="38100">
                        <a:spcAft>
                          <a:spcPts val="0"/>
                        </a:spcAft>
                      </a:pPr>
                      <a:r>
                        <a:rPr lang="tr-TR" sz="1200" b="1">
                          <a:effectLst/>
                          <a:latin typeface="Times New Roman"/>
                          <a:ea typeface="Times New Roman"/>
                          <a:cs typeface="Arial"/>
                        </a:rPr>
                        <a:t>Birinci Oturum</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spcAft>
                          <a:spcPts val="0"/>
                        </a:spcAft>
                      </a:pPr>
                      <a:r>
                        <a:rPr lang="tr-TR" sz="1200" b="1">
                          <a:effectLst/>
                          <a:latin typeface="Times New Roman"/>
                          <a:ea typeface="Times New Roman"/>
                          <a:cs typeface="Arial"/>
                        </a:rPr>
                        <a:t>İkinci Oturum</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r>
              <a:tr h="27151">
                <a:tc>
                  <a:txBody>
                    <a:bodyPr/>
                    <a:lstStyle/>
                    <a:p>
                      <a:pPr>
                        <a:lnSpc>
                          <a:spcPts val="100"/>
                        </a:lnSpc>
                        <a:spcAft>
                          <a:spcPts val="0"/>
                        </a:spcAft>
                      </a:pPr>
                      <a:r>
                        <a:rPr lang="tr-TR" sz="10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DEEAF6"/>
                      </a:solidFill>
                      <a:prstDash val="solid"/>
                      <a:round/>
                      <a:headEnd type="none" w="med" len="med"/>
                      <a:tailEnd type="none" w="med" len="med"/>
                    </a:lnT>
                    <a:lnB>
                      <a:noFill/>
                    </a:lnB>
                    <a:solidFill>
                      <a:srgbClr val="DEEAF6"/>
                    </a:solidFill>
                  </a:tcPr>
                </a:tc>
                <a:tc>
                  <a:txBody>
                    <a:bodyPr/>
                    <a:lstStyle/>
                    <a:p>
                      <a:pPr>
                        <a:lnSpc>
                          <a:spcPts val="100"/>
                        </a:lnSpc>
                        <a:spcAft>
                          <a:spcPts val="0"/>
                        </a:spcAft>
                      </a:pPr>
                      <a:r>
                        <a:rPr lang="tr-TR" sz="10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DEEAF6"/>
                      </a:solidFill>
                      <a:prstDash val="solid"/>
                      <a:round/>
                      <a:headEnd type="none" w="med" len="med"/>
                      <a:tailEnd type="none" w="med" len="med"/>
                    </a:lnT>
                    <a:lnB>
                      <a:noFill/>
                    </a:lnB>
                    <a:solidFill>
                      <a:srgbClr val="DEEAF6"/>
                    </a:solidFill>
                  </a:tcPr>
                </a:tc>
                <a:tc rowSpan="12">
                  <a:txBody>
                    <a:bodyPr/>
                    <a:lstStyle/>
                    <a:p>
                      <a:pPr marL="38100">
                        <a:lnSpc>
                          <a:spcPts val="1290"/>
                        </a:lnSpc>
                        <a:spcAft>
                          <a:spcPts val="0"/>
                        </a:spcAft>
                      </a:pPr>
                      <a:r>
                        <a:rPr lang="tr-TR" sz="1200" dirty="0">
                          <a:effectLst/>
                          <a:latin typeface="Times New Roman"/>
                          <a:ea typeface="Times New Roman"/>
                          <a:cs typeface="Arial"/>
                        </a:rPr>
                        <a:t>-Türkçe</a:t>
                      </a:r>
                      <a:endParaRPr lang="tr-TR" sz="1000" dirty="0">
                        <a:effectLst/>
                        <a:latin typeface="Calibri"/>
                        <a:ea typeface="Calibri"/>
                        <a:cs typeface="Arial"/>
                      </a:endParaRPr>
                    </a:p>
                    <a:p>
                      <a:pPr marL="38100">
                        <a:spcAft>
                          <a:spcPts val="0"/>
                        </a:spcAft>
                      </a:pPr>
                      <a:r>
                        <a:rPr lang="tr-TR" sz="1200" dirty="0">
                          <a:effectLst/>
                          <a:latin typeface="Times New Roman"/>
                          <a:ea typeface="Times New Roman"/>
                          <a:cs typeface="Arial"/>
                        </a:rPr>
                        <a:t>-Temel Matematik</a:t>
                      </a:r>
                      <a:endParaRPr lang="tr-TR" sz="1000" dirty="0">
                        <a:effectLst/>
                        <a:latin typeface="Calibri"/>
                        <a:ea typeface="Calibri"/>
                        <a:cs typeface="Arial"/>
                      </a:endParaRPr>
                    </a:p>
                    <a:p>
                      <a:pPr marL="38100">
                        <a:spcAft>
                          <a:spcPts val="0"/>
                        </a:spcAft>
                      </a:pPr>
                      <a:r>
                        <a:rPr lang="tr-TR" sz="1200" dirty="0">
                          <a:effectLst/>
                          <a:latin typeface="Times New Roman"/>
                          <a:ea typeface="Times New Roman"/>
                          <a:cs typeface="Arial"/>
                        </a:rPr>
                        <a:t>-Fen Bilimleri</a:t>
                      </a:r>
                      <a:endParaRPr lang="tr-TR" sz="1000" dirty="0">
                        <a:effectLst/>
                        <a:latin typeface="Calibri"/>
                        <a:ea typeface="Calibri"/>
                        <a:cs typeface="Arial"/>
                      </a:endParaRPr>
                    </a:p>
                    <a:p>
                      <a:pPr marL="38100">
                        <a:spcAft>
                          <a:spcPts val="0"/>
                        </a:spcAft>
                      </a:pPr>
                      <a:r>
                        <a:rPr lang="tr-TR" sz="1200" dirty="0">
                          <a:effectLst/>
                          <a:latin typeface="Times New Roman"/>
                          <a:ea typeface="Times New Roman"/>
                          <a:cs typeface="Arial"/>
                        </a:rPr>
                        <a:t>-Sosyal Bilimler</a:t>
                      </a:r>
                      <a:endParaRPr lang="tr-TR" sz="1000" dirty="0">
                        <a:effectLst/>
                        <a:latin typeface="Calibri"/>
                        <a:ea typeface="Calibri"/>
                        <a:cs typeface="Arial"/>
                      </a:endParaRPr>
                    </a:p>
                    <a:p>
                      <a:pPr marL="38100">
                        <a:spcAft>
                          <a:spcPts val="0"/>
                        </a:spcAft>
                      </a:pPr>
                      <a:r>
                        <a:rPr lang="tr-TR" sz="1200" b="1" i="1" dirty="0">
                          <a:effectLst/>
                          <a:latin typeface="Times New Roman"/>
                          <a:ea typeface="Times New Roman"/>
                          <a:cs typeface="Arial"/>
                        </a:rPr>
                        <a:t>(Toplam Soru Sayısı: 160)</a:t>
                      </a:r>
                      <a:endParaRPr lang="tr-TR" sz="1000" dirty="0">
                        <a:effectLst/>
                        <a:latin typeface="Calibri"/>
                        <a:ea typeface="Calibri"/>
                        <a:cs typeface="Arial"/>
                      </a:endParaRPr>
                    </a:p>
                    <a:p>
                      <a:pPr>
                        <a:spcAft>
                          <a:spcPts val="0"/>
                        </a:spcAft>
                      </a:pPr>
                      <a:r>
                        <a:rPr lang="tr-TR" sz="1150" dirty="0">
                          <a:effectLst/>
                          <a:latin typeface="Times New Roman"/>
                          <a:ea typeface="Times New Roman"/>
                          <a:cs typeface="Arial"/>
                        </a:rPr>
                        <a:t> </a:t>
                      </a:r>
                      <a:endParaRPr lang="tr-TR" sz="1000" dirty="0">
                        <a:effectLst/>
                        <a:latin typeface="Calibri"/>
                        <a:ea typeface="Calibri"/>
                        <a:cs typeface="Arial"/>
                      </a:endParaRPr>
                    </a:p>
                    <a:p>
                      <a:pPr>
                        <a:spcAft>
                          <a:spcPts val="0"/>
                        </a:spcAft>
                      </a:pPr>
                      <a:r>
                        <a:rPr lang="tr-TR" sz="1200" dirty="0">
                          <a:effectLst/>
                          <a:latin typeface="Times New Roman"/>
                          <a:ea typeface="Times New Roman"/>
                          <a:cs typeface="Arial"/>
                        </a:rPr>
                        <a:t> </a:t>
                      </a: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2F2F2"/>
                      </a:solidFill>
                      <a:prstDash val="solid"/>
                      <a:round/>
                      <a:headEnd type="none" w="med" len="med"/>
                      <a:tailEnd type="none" w="med" len="med"/>
                    </a:lnB>
                  </a:tcPr>
                </a:tc>
                <a:tc>
                  <a:txBody>
                    <a:bodyPr/>
                    <a:lstStyle/>
                    <a:p>
                      <a:pPr>
                        <a:lnSpc>
                          <a:spcPts val="100"/>
                        </a:lnSpc>
                        <a:spcAft>
                          <a:spcPts val="0"/>
                        </a:spcAft>
                      </a:pPr>
                      <a:r>
                        <a:rPr lang="tr-TR" sz="10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rowSpan="2">
                  <a:txBody>
                    <a:bodyPr/>
                    <a:lstStyle/>
                    <a:p>
                      <a:pPr>
                        <a:lnSpc>
                          <a:spcPts val="1290"/>
                        </a:lnSpc>
                        <a:spcAft>
                          <a:spcPts val="0"/>
                        </a:spcAft>
                      </a:pPr>
                      <a:r>
                        <a:rPr lang="tr-TR" sz="1200">
                          <a:effectLst/>
                          <a:latin typeface="Times New Roman"/>
                          <a:ea typeface="Times New Roman"/>
                          <a:cs typeface="Arial"/>
                        </a:rPr>
                        <a:t>-Türk Dili ve Edebiyatı-Sosyal Bilimler-1</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62907">
                <a:tc>
                  <a:txBody>
                    <a:bodyPr/>
                    <a:lstStyle/>
                    <a:p>
                      <a:pPr>
                        <a:spcAft>
                          <a:spcPts val="0"/>
                        </a:spcAft>
                      </a:pPr>
                      <a:r>
                        <a:rPr lang="tr-TR" sz="10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EEAF6"/>
                    </a:solidFill>
                  </a:tcPr>
                </a:tc>
                <a:tc>
                  <a:txBody>
                    <a:bodyPr/>
                    <a:lstStyle/>
                    <a:p>
                      <a:pPr>
                        <a:spcAft>
                          <a:spcPts val="0"/>
                        </a:spcAft>
                      </a:pPr>
                      <a:r>
                        <a:rPr lang="tr-TR" sz="10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EEAF6"/>
                    </a:solidFill>
                  </a:tcPr>
                </a:tc>
                <a:tc vMerge="1">
                  <a:txBody>
                    <a:bodyPr/>
                    <a:lstStyle/>
                    <a:p>
                      <a:endParaRPr lang="tr-TR"/>
                    </a:p>
                  </a:txBody>
                  <a:tcPr/>
                </a:tc>
                <a:tc>
                  <a:txBody>
                    <a:bodyPr/>
                    <a:lstStyle/>
                    <a:p>
                      <a:pPr>
                        <a:spcAft>
                          <a:spcPts val="0"/>
                        </a:spcAft>
                      </a:pPr>
                      <a:r>
                        <a:rPr lang="tr-TR" sz="10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tr-TR"/>
                    </a:p>
                  </a:txBody>
                  <a:tcPr/>
                </a:tc>
              </a:tr>
              <a:tr h="195489">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EEAF6"/>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EEAF6"/>
                    </a:solidFill>
                  </a:tcPr>
                </a:tc>
                <a:tc vMerge="1">
                  <a:txBody>
                    <a:bodyPr/>
                    <a:lstStyle/>
                    <a:p>
                      <a:pPr marL="38100">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tr-TR" sz="1200">
                          <a:effectLst/>
                          <a:latin typeface="Times New Roman"/>
                          <a:ea typeface="Times New Roman"/>
                          <a:cs typeface="Arial"/>
                        </a:rPr>
                        <a:t>-Matematik</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95489">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EEAF6"/>
                    </a:solidFill>
                  </a:tcPr>
                </a:tc>
                <a:tc rowSpan="2">
                  <a:txBody>
                    <a:bodyPr/>
                    <a:lstStyle/>
                    <a:p>
                      <a:pPr>
                        <a:spcAft>
                          <a:spcPts val="0"/>
                        </a:spcAft>
                      </a:pPr>
                      <a:r>
                        <a:rPr lang="tr-TR" sz="1200" b="1">
                          <a:effectLst/>
                          <a:latin typeface="Times New Roman"/>
                          <a:ea typeface="Times New Roman"/>
                          <a:cs typeface="Arial"/>
                        </a:rPr>
                        <a:t>Önceki</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EEAF6"/>
                    </a:solidFill>
                  </a:tcPr>
                </a:tc>
                <a:tc vMerge="1">
                  <a:txBody>
                    <a:bodyPr/>
                    <a:lstStyle/>
                    <a:p>
                      <a:pPr marL="38100">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tr-TR" sz="1200">
                          <a:effectLst/>
                          <a:latin typeface="Times New Roman"/>
                          <a:ea typeface="Times New Roman"/>
                          <a:cs typeface="Arial"/>
                        </a:rPr>
                        <a:t>-Fen Bilimleri (Fizik, Kimya, Biyoloji)</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97744">
                <a:tc>
                  <a:txBody>
                    <a:bodyPr/>
                    <a:lstStyle/>
                    <a:p>
                      <a:pPr>
                        <a:spcAft>
                          <a:spcPts val="0"/>
                        </a:spcAft>
                      </a:pPr>
                      <a:r>
                        <a:rPr lang="tr-TR" sz="6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EEAF6"/>
                    </a:solidFill>
                  </a:tcPr>
                </a:tc>
                <a:tc vMerge="1">
                  <a:txBody>
                    <a:bodyPr/>
                    <a:lstStyle/>
                    <a:p>
                      <a:endParaRPr lang="tr-TR"/>
                    </a:p>
                  </a:txBody>
                  <a:tcPr/>
                </a:tc>
                <a:tc vMerge="1">
                  <a:txBody>
                    <a:bodyPr/>
                    <a:lstStyle/>
                    <a:p>
                      <a:pPr marL="38100">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tr-TR" sz="6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rowSpan="2">
                  <a:txBody>
                    <a:bodyPr/>
                    <a:lstStyle/>
                    <a:p>
                      <a:pPr>
                        <a:spcAft>
                          <a:spcPts val="0"/>
                        </a:spcAft>
                      </a:pPr>
                      <a:r>
                        <a:rPr lang="tr-TR" sz="1200">
                          <a:effectLst/>
                          <a:latin typeface="Times New Roman"/>
                          <a:ea typeface="Times New Roman"/>
                          <a:cs typeface="Arial"/>
                        </a:rPr>
                        <a:t>-Sosyal Bilimler-2</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97744">
                <a:tc>
                  <a:txBody>
                    <a:bodyPr/>
                    <a:lstStyle/>
                    <a:p>
                      <a:pPr>
                        <a:spcAft>
                          <a:spcPts val="0"/>
                        </a:spcAft>
                      </a:pPr>
                      <a:r>
                        <a:rPr lang="tr-TR" sz="55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EEAF6"/>
                    </a:solidFill>
                  </a:tcPr>
                </a:tc>
                <a:tc rowSpan="2">
                  <a:txBody>
                    <a:bodyPr/>
                    <a:lstStyle/>
                    <a:p>
                      <a:pPr>
                        <a:spcAft>
                          <a:spcPts val="0"/>
                        </a:spcAft>
                      </a:pPr>
                      <a:r>
                        <a:rPr lang="tr-TR" sz="1200" b="1">
                          <a:effectLst/>
                          <a:latin typeface="Times New Roman"/>
                          <a:ea typeface="Times New Roman"/>
                          <a:cs typeface="Arial"/>
                        </a:rPr>
                        <a:t>Sistem</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EEAF6"/>
                    </a:solidFill>
                  </a:tcPr>
                </a:tc>
                <a:tc vMerge="1">
                  <a:txBody>
                    <a:bodyPr/>
                    <a:lstStyle/>
                    <a:p>
                      <a:endParaRPr lang="tr-TR"/>
                    </a:p>
                  </a:txBody>
                  <a:tcPr/>
                </a:tc>
                <a:tc>
                  <a:txBody>
                    <a:bodyPr/>
                    <a:lstStyle/>
                    <a:p>
                      <a:pPr>
                        <a:spcAft>
                          <a:spcPts val="0"/>
                        </a:spcAft>
                      </a:pPr>
                      <a:r>
                        <a:rPr lang="tr-TR" sz="55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tr-TR"/>
                    </a:p>
                  </a:txBody>
                  <a:tcPr/>
                </a:tc>
              </a:tr>
              <a:tr h="97744">
                <a:tc>
                  <a:txBody>
                    <a:bodyPr/>
                    <a:lstStyle/>
                    <a:p>
                      <a:pPr>
                        <a:spcAft>
                          <a:spcPts val="0"/>
                        </a:spcAft>
                      </a:pPr>
                      <a:r>
                        <a:rPr lang="tr-TR" sz="6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EEAF6"/>
                    </a:solidFill>
                  </a:tcPr>
                </a:tc>
                <a:tc vMerge="1">
                  <a:txBody>
                    <a:bodyPr/>
                    <a:lstStyle/>
                    <a:p>
                      <a:endParaRPr lang="tr-TR"/>
                    </a:p>
                  </a:txBody>
                  <a:tcPr/>
                </a:tc>
                <a:tc vMerge="1">
                  <a:txBody>
                    <a:bodyPr/>
                    <a:lstStyle/>
                    <a:p>
                      <a:pPr marL="38100">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tr-TR" sz="6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rowSpan="2">
                  <a:txBody>
                    <a:bodyPr/>
                    <a:lstStyle/>
                    <a:p>
                      <a:pPr>
                        <a:spcAft>
                          <a:spcPts val="0"/>
                        </a:spcAft>
                      </a:pPr>
                      <a:r>
                        <a:rPr lang="tr-TR" sz="1200">
                          <a:effectLst/>
                          <a:latin typeface="Times New Roman"/>
                          <a:ea typeface="Times New Roman"/>
                          <a:cs typeface="Arial"/>
                        </a:rPr>
                        <a:t>(Tarih-2, Coğrafya-2, Felsefe Grubu,</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97744">
                <a:tc>
                  <a:txBody>
                    <a:bodyPr/>
                    <a:lstStyle/>
                    <a:p>
                      <a:pPr>
                        <a:spcAft>
                          <a:spcPts val="0"/>
                        </a:spcAft>
                      </a:pPr>
                      <a:r>
                        <a:rPr lang="tr-TR" sz="55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EEAF6"/>
                    </a:solidFill>
                  </a:tcPr>
                </a:tc>
                <a:tc>
                  <a:txBody>
                    <a:bodyPr/>
                    <a:lstStyle/>
                    <a:p>
                      <a:pPr>
                        <a:spcAft>
                          <a:spcPts val="0"/>
                        </a:spcAft>
                      </a:pPr>
                      <a:r>
                        <a:rPr lang="tr-TR" sz="55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EEAF6"/>
                    </a:solidFill>
                  </a:tcPr>
                </a:tc>
                <a:tc vMerge="1">
                  <a:txBody>
                    <a:bodyPr/>
                    <a:lstStyle/>
                    <a:p>
                      <a:endParaRPr lang="tr-TR"/>
                    </a:p>
                  </a:txBody>
                  <a:tcPr/>
                </a:tc>
                <a:tc>
                  <a:txBody>
                    <a:bodyPr/>
                    <a:lstStyle/>
                    <a:p>
                      <a:pPr>
                        <a:spcAft>
                          <a:spcPts val="0"/>
                        </a:spcAft>
                      </a:pPr>
                      <a:r>
                        <a:rPr lang="tr-TR" sz="55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tr-TR"/>
                    </a:p>
                  </a:txBody>
                  <a:tcPr/>
                </a:tc>
              </a:tr>
              <a:tr h="190059">
                <a:tc>
                  <a:txBody>
                    <a:bodyPr/>
                    <a:lstStyle/>
                    <a:p>
                      <a:pPr>
                        <a:spcAft>
                          <a:spcPts val="0"/>
                        </a:spcAft>
                      </a:pPr>
                      <a:r>
                        <a:rPr lang="tr-TR" sz="115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EEAF6"/>
                    </a:solidFill>
                  </a:tcPr>
                </a:tc>
                <a:tc>
                  <a:txBody>
                    <a:bodyPr/>
                    <a:lstStyle/>
                    <a:p>
                      <a:pPr>
                        <a:spcAft>
                          <a:spcPts val="0"/>
                        </a:spcAft>
                      </a:pPr>
                      <a:r>
                        <a:rPr lang="tr-TR" sz="115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EEAF6"/>
                    </a:solidFill>
                  </a:tcPr>
                </a:tc>
                <a:tc vMerge="1">
                  <a:txBody>
                    <a:bodyPr/>
                    <a:lstStyle/>
                    <a:p>
                      <a:pPr>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tr-TR" sz="115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ts val="1360"/>
                        </a:lnSpc>
                        <a:spcAft>
                          <a:spcPts val="0"/>
                        </a:spcAft>
                      </a:pPr>
                      <a:r>
                        <a:rPr lang="tr-TR" sz="1200">
                          <a:effectLst/>
                          <a:latin typeface="Times New Roman"/>
                          <a:ea typeface="Times New Roman"/>
                          <a:cs typeface="Arial"/>
                        </a:rPr>
                        <a:t>Din Kültürü ve Ahlak Bilgisi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95489">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DEEAF6"/>
                      </a:solidFill>
                      <a:prstDash val="solid"/>
                      <a:round/>
                      <a:headEnd type="none" w="med" len="med"/>
                      <a:tailEnd type="none" w="med" len="med"/>
                    </a:lnB>
                    <a:solidFill>
                      <a:srgbClr val="DEEAF6"/>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DEEAF6"/>
                      </a:solidFill>
                      <a:prstDash val="solid"/>
                      <a:round/>
                      <a:headEnd type="none" w="med" len="med"/>
                      <a:tailEnd type="none" w="med" len="med"/>
                    </a:lnB>
                    <a:solidFill>
                      <a:srgbClr val="DEEAF6"/>
                    </a:solidFill>
                  </a:tcPr>
                </a:tc>
                <a:tc vMerge="1">
                  <a:txBody>
                    <a:bodyPr/>
                    <a:lstStyle/>
                    <a:p>
                      <a:pPr>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tr-TR" sz="1600" b="1" i="1" dirty="0">
                          <a:effectLst/>
                          <a:latin typeface="Times New Roman"/>
                          <a:ea typeface="Times New Roman"/>
                          <a:cs typeface="Arial"/>
                        </a:rPr>
                        <a:t>(Toplam Soru Sayısı: 340)</a:t>
                      </a:r>
                      <a:endParaRPr lang="tr-TR" sz="1600" dirty="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13137">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DEEAF6"/>
                      </a:solidFill>
                      <a:prstDash val="solid"/>
                      <a:round/>
                      <a:headEnd type="none" w="med" len="med"/>
                      <a:tailEnd type="none" w="med" len="med"/>
                    </a:lnT>
                    <a:lnB>
                      <a:noFill/>
                    </a:lnB>
                    <a:solidFill>
                      <a:srgbClr val="DEEAF6"/>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DEEAF6"/>
                      </a:solidFill>
                      <a:prstDash val="solid"/>
                      <a:round/>
                      <a:headEnd type="none" w="med" len="med"/>
                      <a:tailEnd type="none" w="med" len="med"/>
                    </a:lnT>
                    <a:lnB>
                      <a:noFill/>
                    </a:lnB>
                    <a:solidFill>
                      <a:srgbClr val="DEEAF6"/>
                    </a:solidFill>
                  </a:tcPr>
                </a:tc>
                <a:tc vMerge="1">
                  <a:txBody>
                    <a:bodyPr/>
                    <a:lstStyle/>
                    <a:p>
                      <a:pPr marL="38100">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spcAft>
                          <a:spcPts val="0"/>
                        </a:spcAft>
                      </a:pPr>
                      <a:r>
                        <a:rPr lang="tr-TR" sz="1200" b="1">
                          <a:effectLst/>
                          <a:latin typeface="Times New Roman"/>
                          <a:ea typeface="Times New Roman"/>
                          <a:cs typeface="Arial"/>
                        </a:rPr>
                        <a:t>Yabancı Dil Oturumu</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r>
              <a:tr h="221961">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DEEAF6"/>
                      </a:solidFill>
                      <a:prstDash val="solid"/>
                      <a:round/>
                      <a:headEnd type="none" w="med" len="med"/>
                      <a:tailEnd type="none" w="med" len="med"/>
                    </a:lnB>
                    <a:solidFill>
                      <a:srgbClr val="DEEAF6"/>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DEEAF6"/>
                      </a:solidFill>
                      <a:prstDash val="solid"/>
                      <a:round/>
                      <a:headEnd type="none" w="med" len="med"/>
                      <a:tailEnd type="none" w="med" len="med"/>
                    </a:lnB>
                    <a:solidFill>
                      <a:srgbClr val="DEEAF6"/>
                    </a:solidFill>
                  </a:tcPr>
                </a:tc>
                <a:tc vMerge="1">
                  <a:txBody>
                    <a:bodyPr/>
                    <a:lstStyle/>
                    <a:p>
                      <a:pPr marL="38100">
                        <a:lnSpc>
                          <a:spcPts val="1355"/>
                        </a:lnSpc>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F2F2F2"/>
                      </a:solidFill>
                      <a:prstDash val="solid"/>
                      <a:round/>
                      <a:headEnd type="none" w="med" len="med"/>
                      <a:tailEnd type="none" w="med" len="med"/>
                    </a:lnB>
                    <a:solidFill>
                      <a:srgbClr val="F2F2F2"/>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F2F2F2"/>
                      </a:solidFill>
                      <a:prstDash val="solid"/>
                      <a:round/>
                      <a:headEnd type="none" w="med" len="med"/>
                      <a:tailEnd type="none" w="med" len="med"/>
                    </a:lnB>
                    <a:solidFill>
                      <a:srgbClr val="F2F2F2"/>
                    </a:solidFill>
                  </a:tcPr>
                </a:tc>
                <a:tc>
                  <a:txBody>
                    <a:bodyPr/>
                    <a:lstStyle/>
                    <a:p>
                      <a:pPr>
                        <a:spcAft>
                          <a:spcPts val="0"/>
                        </a:spcAft>
                      </a:pPr>
                      <a:r>
                        <a:rPr lang="tr-TR" sz="1200" b="1" i="1">
                          <a:effectLst/>
                          <a:latin typeface="Times New Roman"/>
                          <a:ea typeface="Times New Roman"/>
                          <a:cs typeface="Arial"/>
                        </a:rPr>
                        <a:t>(Toplam Soru Sayısı: 80)</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F2F2F2"/>
                      </a:solidFill>
                      <a:prstDash val="solid"/>
                      <a:round/>
                      <a:headEnd type="none" w="med" len="med"/>
                      <a:tailEnd type="none" w="med" len="med"/>
                    </a:lnB>
                    <a:solidFill>
                      <a:srgbClr val="F2F2F2"/>
                    </a:solidFill>
                  </a:tcPr>
                </a:tc>
              </a:tr>
              <a:tr h="341427">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DEEAF6"/>
                      </a:solidFill>
                      <a:prstDash val="solid"/>
                      <a:round/>
                      <a:headEnd type="none" w="med" len="med"/>
                      <a:tailEnd type="none" w="med" len="med"/>
                    </a:lnT>
                    <a:lnB w="12700" cap="flat" cmpd="sng" algn="ctr">
                      <a:solidFill>
                        <a:srgbClr val="FFF2CC"/>
                      </a:solidFill>
                      <a:prstDash val="solid"/>
                      <a:round/>
                      <a:headEnd type="none" w="med" len="med"/>
                      <a:tailEnd type="none" w="med" len="med"/>
                    </a:lnB>
                    <a:solidFill>
                      <a:srgbClr val="FFF2CC"/>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DEEAF6"/>
                      </a:solidFill>
                      <a:prstDash val="solid"/>
                      <a:round/>
                      <a:headEnd type="none" w="med" len="med"/>
                      <a:tailEnd type="none" w="med" len="med"/>
                    </a:lnT>
                    <a:lnB w="12700" cap="flat" cmpd="sng" algn="ctr">
                      <a:solidFill>
                        <a:srgbClr val="FFF2CC"/>
                      </a:solidFill>
                      <a:prstDash val="solid"/>
                      <a:round/>
                      <a:headEnd type="none" w="med" len="med"/>
                      <a:tailEnd type="none" w="med" len="med"/>
                    </a:lnB>
                    <a:solidFill>
                      <a:srgbClr val="FFF2CC"/>
                    </a:solidFill>
                  </a:tcPr>
                </a:tc>
                <a:tc>
                  <a:txBody>
                    <a:bodyPr/>
                    <a:lstStyle/>
                    <a:p>
                      <a:pPr marL="38100">
                        <a:spcAft>
                          <a:spcPts val="0"/>
                        </a:spcAft>
                      </a:pPr>
                      <a:r>
                        <a:rPr lang="tr-TR" sz="1200" b="1">
                          <a:effectLst/>
                          <a:latin typeface="Times New Roman"/>
                          <a:ea typeface="Times New Roman"/>
                          <a:cs typeface="Arial"/>
                        </a:rPr>
                        <a:t>Birinci Oturum (TYT)</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F2F2F2"/>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spcAft>
                          <a:spcPts val="0"/>
                        </a:spcAft>
                      </a:pPr>
                      <a:r>
                        <a:rPr lang="tr-TR" sz="1200" b="1">
                          <a:effectLst/>
                          <a:latin typeface="Times New Roman"/>
                          <a:ea typeface="Times New Roman"/>
                          <a:cs typeface="Arial"/>
                        </a:rPr>
                        <a:t>İkinci Oturum</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r>
              <a:tr h="179198">
                <a:tc>
                  <a:txBody>
                    <a:bodyPr/>
                    <a:lstStyle/>
                    <a:p>
                      <a:pPr>
                        <a:spcAft>
                          <a:spcPts val="0"/>
                        </a:spcAft>
                      </a:pPr>
                      <a:r>
                        <a:rPr lang="tr-TR" sz="11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FFF2CC"/>
                      </a:solidFill>
                      <a:prstDash val="solid"/>
                      <a:round/>
                      <a:headEnd type="none" w="med" len="med"/>
                      <a:tailEnd type="none" w="med" len="med"/>
                    </a:lnT>
                    <a:lnB>
                      <a:noFill/>
                    </a:lnB>
                    <a:solidFill>
                      <a:srgbClr val="FFF2CC"/>
                    </a:solidFill>
                  </a:tcPr>
                </a:tc>
                <a:tc>
                  <a:txBody>
                    <a:bodyPr/>
                    <a:lstStyle/>
                    <a:p>
                      <a:pPr>
                        <a:spcAft>
                          <a:spcPts val="0"/>
                        </a:spcAft>
                      </a:pPr>
                      <a:r>
                        <a:rPr lang="tr-TR" sz="11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FFF2CC"/>
                      </a:solidFill>
                      <a:prstDash val="solid"/>
                      <a:round/>
                      <a:headEnd type="none" w="med" len="med"/>
                      <a:tailEnd type="none" w="med" len="med"/>
                    </a:lnT>
                    <a:lnB>
                      <a:noFill/>
                    </a:lnB>
                    <a:solidFill>
                      <a:srgbClr val="FFF2CC"/>
                    </a:solidFill>
                  </a:tcPr>
                </a:tc>
                <a:tc rowSpan="10">
                  <a:txBody>
                    <a:bodyPr/>
                    <a:lstStyle/>
                    <a:p>
                      <a:pPr marL="38100">
                        <a:lnSpc>
                          <a:spcPts val="1290"/>
                        </a:lnSpc>
                        <a:spcAft>
                          <a:spcPts val="0"/>
                        </a:spcAft>
                      </a:pPr>
                      <a:r>
                        <a:rPr lang="tr-TR" sz="1200" dirty="0">
                          <a:effectLst/>
                          <a:latin typeface="Times New Roman"/>
                          <a:ea typeface="Times New Roman"/>
                          <a:cs typeface="Arial"/>
                        </a:rPr>
                        <a:t>-Türkçe</a:t>
                      </a:r>
                      <a:endParaRPr lang="tr-TR" sz="1000" dirty="0">
                        <a:effectLst/>
                        <a:latin typeface="Calibri"/>
                        <a:ea typeface="Calibri"/>
                        <a:cs typeface="Arial"/>
                      </a:endParaRPr>
                    </a:p>
                    <a:p>
                      <a:pPr marL="38100">
                        <a:spcAft>
                          <a:spcPts val="0"/>
                        </a:spcAft>
                      </a:pPr>
                      <a:r>
                        <a:rPr lang="tr-TR" sz="1200" dirty="0">
                          <a:effectLst/>
                          <a:latin typeface="Times New Roman"/>
                          <a:ea typeface="Times New Roman"/>
                          <a:cs typeface="Arial"/>
                        </a:rPr>
                        <a:t>-Temel </a:t>
                      </a:r>
                      <a:r>
                        <a:rPr lang="tr-TR" sz="1200" dirty="0" smtClean="0">
                          <a:effectLst/>
                          <a:latin typeface="Times New Roman"/>
                          <a:ea typeface="Times New Roman"/>
                          <a:cs typeface="Arial"/>
                        </a:rPr>
                        <a:t>Matematik</a:t>
                      </a:r>
                    </a:p>
                    <a:p>
                      <a:pPr marL="38100">
                        <a:spcAft>
                          <a:spcPts val="0"/>
                        </a:spcAft>
                      </a:pPr>
                      <a:r>
                        <a:rPr lang="tr-TR" sz="1200" dirty="0" smtClean="0">
                          <a:effectLst/>
                          <a:latin typeface="Times New Roman"/>
                          <a:ea typeface="Calibri"/>
                          <a:cs typeface="Arial"/>
                        </a:rPr>
                        <a:t>-</a:t>
                      </a:r>
                      <a:r>
                        <a:rPr lang="tr-TR" sz="1000" b="1" dirty="0" smtClean="0"/>
                        <a:t>Sosyal Bilimler (Coğrafya, Din Kültürü ve Ahlak Bilgisi, Felsefe, Tarih)</a:t>
                      </a:r>
                    </a:p>
                    <a:p>
                      <a:pPr marL="38100">
                        <a:spcAft>
                          <a:spcPts val="0"/>
                        </a:spcAft>
                      </a:pPr>
                      <a:r>
                        <a:rPr lang="tr-TR" sz="1000" b="1" dirty="0" smtClean="0">
                          <a:effectLst/>
                          <a:latin typeface="Calibri"/>
                          <a:ea typeface="Calibri"/>
                          <a:cs typeface="Arial"/>
                        </a:rPr>
                        <a:t>-</a:t>
                      </a:r>
                      <a:r>
                        <a:rPr lang="tr-TR" sz="1000" b="1" dirty="0" smtClean="0"/>
                        <a:t>Fen Bilimleri sorusu (Biyoloji, Fizik, Kimya)</a:t>
                      </a:r>
                      <a:endParaRPr lang="tr-TR" sz="1000" dirty="0">
                        <a:effectLst/>
                        <a:latin typeface="Calibri"/>
                        <a:ea typeface="Calibri"/>
                        <a:cs typeface="Arial"/>
                      </a:endParaRPr>
                    </a:p>
                    <a:p>
                      <a:pPr marL="76200">
                        <a:spcAft>
                          <a:spcPts val="0"/>
                        </a:spcAft>
                      </a:pPr>
                      <a:r>
                        <a:rPr lang="tr-TR" sz="1200" b="1" i="1" dirty="0">
                          <a:effectLst/>
                          <a:latin typeface="Times New Roman"/>
                          <a:ea typeface="Times New Roman"/>
                          <a:cs typeface="Arial"/>
                        </a:rPr>
                        <a:t>(Toplam Soru Sayısı: </a:t>
                      </a:r>
                      <a:r>
                        <a:rPr lang="tr-TR" sz="1200" b="1" i="1" dirty="0" smtClean="0">
                          <a:effectLst/>
                          <a:latin typeface="Times New Roman"/>
                          <a:ea typeface="Times New Roman"/>
                          <a:cs typeface="Arial"/>
                        </a:rPr>
                        <a:t>120</a:t>
                      </a:r>
                      <a:r>
                        <a:rPr lang="tr-TR" sz="1200" b="1" i="1" dirty="0">
                          <a:effectLst/>
                          <a:latin typeface="Times New Roman"/>
                          <a:ea typeface="Times New Roman"/>
                          <a:cs typeface="Arial"/>
                        </a:rPr>
                        <a:t>)</a:t>
                      </a:r>
                      <a:endParaRPr lang="tr-TR" sz="1000" dirty="0">
                        <a:effectLst/>
                        <a:latin typeface="Calibri"/>
                        <a:ea typeface="Calibri"/>
                        <a:cs typeface="Arial"/>
                      </a:endParaRPr>
                    </a:p>
                    <a:p>
                      <a:pPr marL="38100">
                        <a:lnSpc>
                          <a:spcPts val="1340"/>
                        </a:lnSpc>
                        <a:spcAft>
                          <a:spcPts val="0"/>
                        </a:spcAft>
                      </a:pPr>
                      <a:r>
                        <a:rPr lang="tr-TR" sz="1200" b="1" i="1" dirty="0">
                          <a:effectLst/>
                          <a:latin typeface="Times New Roman"/>
                          <a:ea typeface="Times New Roman"/>
                          <a:cs typeface="Arial"/>
                        </a:rPr>
                        <a:t>*Bütün adayların </a:t>
                      </a:r>
                      <a:r>
                        <a:rPr lang="tr-TR" sz="1200" b="1" i="1" dirty="0" err="1">
                          <a:effectLst/>
                          <a:latin typeface="Times New Roman"/>
                          <a:ea typeface="Times New Roman"/>
                          <a:cs typeface="Arial"/>
                        </a:rPr>
                        <a:t>TYT’ye</a:t>
                      </a:r>
                      <a:r>
                        <a:rPr lang="tr-TR" sz="1200" b="1" i="1" dirty="0">
                          <a:effectLst/>
                          <a:latin typeface="Times New Roman"/>
                          <a:ea typeface="Times New Roman"/>
                          <a:cs typeface="Arial"/>
                        </a:rPr>
                        <a:t> girmesi</a:t>
                      </a:r>
                      <a:endParaRPr lang="tr-TR" sz="1000" dirty="0">
                        <a:effectLst/>
                        <a:latin typeface="Calibri"/>
                        <a:ea typeface="Calibri"/>
                        <a:cs typeface="Arial"/>
                      </a:endParaRPr>
                    </a:p>
                    <a:p>
                      <a:pPr marL="38100">
                        <a:lnSpc>
                          <a:spcPts val="1340"/>
                        </a:lnSpc>
                        <a:spcAft>
                          <a:spcPts val="0"/>
                        </a:spcAft>
                      </a:pPr>
                      <a:r>
                        <a:rPr lang="tr-TR" sz="1200" b="1" i="1" dirty="0">
                          <a:effectLst/>
                          <a:latin typeface="Times New Roman"/>
                          <a:ea typeface="Times New Roman"/>
                          <a:cs typeface="Arial"/>
                        </a:rPr>
                        <a:t>zorunludur.</a:t>
                      </a:r>
                      <a:endParaRPr lang="tr-TR" sz="1000" dirty="0">
                        <a:effectLst/>
                        <a:latin typeface="Calibri"/>
                        <a:ea typeface="Calibri"/>
                        <a:cs typeface="Arial"/>
                      </a:endParaRPr>
                    </a:p>
                    <a:p>
                      <a:pPr>
                        <a:spcAft>
                          <a:spcPts val="0"/>
                        </a:spcAft>
                      </a:pPr>
                      <a:r>
                        <a:rPr lang="tr-TR" sz="1150" dirty="0">
                          <a:effectLst/>
                          <a:latin typeface="Times New Roman"/>
                          <a:ea typeface="Times New Roman"/>
                          <a:cs typeface="Arial"/>
                        </a:rPr>
                        <a:t> </a:t>
                      </a:r>
                      <a:endParaRPr lang="tr-TR" sz="1000" dirty="0">
                        <a:effectLst/>
                        <a:latin typeface="Calibri"/>
                        <a:ea typeface="Calibri"/>
                        <a:cs typeface="Arial"/>
                      </a:endParaRPr>
                    </a:p>
                    <a:p>
                      <a:pPr>
                        <a:spcAft>
                          <a:spcPts val="0"/>
                        </a:spcAft>
                      </a:pPr>
                      <a:r>
                        <a:rPr lang="tr-TR" sz="1200" dirty="0">
                          <a:effectLst/>
                          <a:latin typeface="Times New Roman"/>
                          <a:ea typeface="Times New Roman"/>
                          <a:cs typeface="Arial"/>
                        </a:rPr>
                        <a:t> </a:t>
                      </a:r>
                      <a:endParaRPr lang="tr-TR" sz="1000" dirty="0">
                        <a:effectLst/>
                        <a:latin typeface="Calibri"/>
                        <a:ea typeface="Calibri"/>
                        <a:cs typeface="Arial"/>
                      </a:endParaRPr>
                    </a:p>
                    <a:p>
                      <a:pPr>
                        <a:spcAft>
                          <a:spcPts val="0"/>
                        </a:spcAft>
                      </a:pPr>
                      <a:r>
                        <a:rPr lang="tr-TR" sz="1200" dirty="0">
                          <a:effectLst/>
                          <a:latin typeface="Times New Roman"/>
                          <a:ea typeface="Times New Roman"/>
                          <a:cs typeface="Arial"/>
                        </a:rPr>
                        <a:t> </a:t>
                      </a: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1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ts val="1290"/>
                        </a:lnSpc>
                        <a:spcAft>
                          <a:spcPts val="0"/>
                        </a:spcAft>
                      </a:pPr>
                      <a:r>
                        <a:rPr lang="tr-TR" sz="1200">
                          <a:effectLst/>
                          <a:latin typeface="Times New Roman"/>
                          <a:ea typeface="Times New Roman"/>
                          <a:cs typeface="Arial"/>
                        </a:rPr>
                        <a:t>-Türk Dili ve Edebiyatı- Sosyal Bilimler-1</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95489">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2CC"/>
                    </a:solidFill>
                  </a:tcPr>
                </a:tc>
                <a:tc vMerge="1">
                  <a:txBody>
                    <a:bodyPr/>
                    <a:lstStyle/>
                    <a:p>
                      <a:pPr marL="38100">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tr-TR" sz="1200">
                          <a:effectLst/>
                          <a:latin typeface="Times New Roman"/>
                          <a:ea typeface="Times New Roman"/>
                          <a:cs typeface="Arial"/>
                        </a:rPr>
                        <a:t>(Tarih-1, Coğrafya-1)</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95489">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spcAft>
                          <a:spcPts val="0"/>
                        </a:spcAft>
                      </a:pPr>
                      <a:r>
                        <a:rPr lang="tr-TR" sz="1200" b="1">
                          <a:effectLst/>
                          <a:latin typeface="Times New Roman"/>
                          <a:ea typeface="Times New Roman"/>
                          <a:cs typeface="Arial"/>
                        </a:rPr>
                        <a:t>Yeni</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2CC"/>
                    </a:solidFill>
                  </a:tcPr>
                </a:tc>
                <a:tc vMerge="1">
                  <a:txBody>
                    <a:bodyPr/>
                    <a:lstStyle/>
                    <a:p>
                      <a:pPr marL="76200">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tr-TR" sz="1200">
                          <a:effectLst/>
                          <a:latin typeface="Times New Roman"/>
                          <a:ea typeface="Times New Roman"/>
                          <a:cs typeface="Arial"/>
                        </a:rPr>
                        <a:t>-Matematik</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95489">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spcAft>
                          <a:spcPts val="0"/>
                        </a:spcAft>
                      </a:pPr>
                      <a:r>
                        <a:rPr lang="tr-TR" sz="1200" b="1">
                          <a:effectLst/>
                          <a:latin typeface="Times New Roman"/>
                          <a:ea typeface="Times New Roman"/>
                          <a:cs typeface="Arial"/>
                        </a:rPr>
                        <a:t>Sistem</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2CC"/>
                    </a:solidFill>
                  </a:tcPr>
                </a:tc>
                <a:tc vMerge="1">
                  <a:txBody>
                    <a:bodyPr/>
                    <a:lstStyle/>
                    <a:p>
                      <a:pPr marL="38100">
                        <a:lnSpc>
                          <a:spcPts val="1340"/>
                        </a:lnSpc>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ts val="1320"/>
                        </a:lnSpc>
                        <a:spcAft>
                          <a:spcPts val="0"/>
                        </a:spcAft>
                      </a:pPr>
                      <a:r>
                        <a:rPr lang="tr-TR" sz="1200">
                          <a:effectLst/>
                          <a:latin typeface="Times New Roman"/>
                          <a:ea typeface="Times New Roman"/>
                          <a:cs typeface="Arial"/>
                        </a:rPr>
                        <a:t>-Sosyal Bilimler-2</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87343">
                <a:tc>
                  <a:txBody>
                    <a:bodyPr/>
                    <a:lstStyle/>
                    <a:p>
                      <a:pPr>
                        <a:spcAft>
                          <a:spcPts val="0"/>
                        </a:spcAft>
                      </a:pPr>
                      <a:r>
                        <a:rPr lang="tr-TR" sz="115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spcAft>
                          <a:spcPts val="0"/>
                        </a:spcAft>
                      </a:pPr>
                      <a:r>
                        <a:rPr lang="tr-TR" sz="115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2CC"/>
                    </a:solidFill>
                  </a:tcPr>
                </a:tc>
                <a:tc vMerge="1">
                  <a:txBody>
                    <a:bodyPr/>
                    <a:lstStyle/>
                    <a:p>
                      <a:pPr marL="38100">
                        <a:lnSpc>
                          <a:spcPts val="1340"/>
                        </a:lnSpc>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tr-TR" sz="115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ts val="1320"/>
                        </a:lnSpc>
                        <a:spcAft>
                          <a:spcPts val="0"/>
                        </a:spcAft>
                      </a:pPr>
                      <a:r>
                        <a:rPr lang="tr-TR" sz="1200">
                          <a:effectLst/>
                          <a:latin typeface="Times New Roman"/>
                          <a:ea typeface="Times New Roman"/>
                          <a:cs typeface="Arial"/>
                        </a:rPr>
                        <a:t>(Tarih-2, Coğrafya-2, Felsefe Grubu,</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90059">
                <a:tc>
                  <a:txBody>
                    <a:bodyPr/>
                    <a:lstStyle/>
                    <a:p>
                      <a:pPr>
                        <a:spcAft>
                          <a:spcPts val="0"/>
                        </a:spcAft>
                      </a:pPr>
                      <a:r>
                        <a:rPr lang="tr-TR" sz="115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spcAft>
                          <a:spcPts val="0"/>
                        </a:spcAft>
                      </a:pPr>
                      <a:r>
                        <a:rPr lang="tr-TR" sz="115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2CC"/>
                    </a:solidFill>
                  </a:tcPr>
                </a:tc>
                <a:tc vMerge="1">
                  <a:txBody>
                    <a:bodyPr/>
                    <a:lstStyle/>
                    <a:p>
                      <a:pPr>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tr-TR" sz="115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ts val="1360"/>
                        </a:lnSpc>
                        <a:spcAft>
                          <a:spcPts val="0"/>
                        </a:spcAft>
                      </a:pPr>
                      <a:r>
                        <a:rPr lang="tr-TR" sz="1200" dirty="0">
                          <a:effectLst/>
                          <a:latin typeface="Times New Roman"/>
                          <a:ea typeface="Times New Roman"/>
                          <a:cs typeface="Arial"/>
                        </a:rPr>
                        <a:t>Din Kültürü ve Ahlak Bilgisi )</a:t>
                      </a:r>
                      <a:endParaRPr lang="tr-TR" sz="1000" dirty="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95489">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2CC"/>
                    </a:solidFill>
                  </a:tcPr>
                </a:tc>
                <a:tc vMerge="1">
                  <a:txBody>
                    <a:bodyPr/>
                    <a:lstStyle/>
                    <a:p>
                      <a:pPr>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spcAft>
                          <a:spcPts val="0"/>
                        </a:spcAft>
                      </a:pPr>
                      <a:r>
                        <a:rPr lang="tr-TR" sz="1200">
                          <a:effectLst/>
                          <a:latin typeface="Times New Roman"/>
                          <a:ea typeface="Times New Roman"/>
                          <a:cs typeface="Arial"/>
                        </a:rPr>
                        <a:t>-Fen Bilimleri (Fizik, Kimya, Biyoloji)</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95489">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FFF2CC"/>
                      </a:solidFill>
                      <a:prstDash val="solid"/>
                      <a:round/>
                      <a:headEnd type="none" w="med" len="med"/>
                      <a:tailEnd type="none" w="med" len="med"/>
                    </a:lnB>
                    <a:solidFill>
                      <a:srgbClr val="FFF2CC"/>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FFF2CC"/>
                      </a:solidFill>
                      <a:prstDash val="solid"/>
                      <a:round/>
                      <a:headEnd type="none" w="med" len="med"/>
                      <a:tailEnd type="none" w="med" len="med"/>
                    </a:lnB>
                    <a:solidFill>
                      <a:srgbClr val="FFF2CC"/>
                    </a:solidFill>
                  </a:tcPr>
                </a:tc>
                <a:tc vMerge="1">
                  <a:txBody>
                    <a:bodyPr/>
                    <a:lstStyle/>
                    <a:p>
                      <a:pPr>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tr-TR" sz="1600" b="1" i="1" dirty="0">
                          <a:effectLst/>
                          <a:latin typeface="Times New Roman"/>
                          <a:ea typeface="Times New Roman"/>
                          <a:cs typeface="Arial"/>
                        </a:rPr>
                        <a:t>(Toplam Soru Sayısı: 160)</a:t>
                      </a:r>
                      <a:endParaRPr lang="tr-TR" sz="1600" dirty="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30785">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FFF2CC"/>
                      </a:solidFill>
                      <a:prstDash val="solid"/>
                      <a:round/>
                      <a:headEnd type="none" w="med" len="med"/>
                      <a:tailEnd type="none" w="med" len="med"/>
                    </a:lnT>
                    <a:lnB>
                      <a:noFill/>
                    </a:lnB>
                    <a:solidFill>
                      <a:srgbClr val="FFF2CC"/>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FFF2CC"/>
                      </a:solidFill>
                      <a:prstDash val="solid"/>
                      <a:round/>
                      <a:headEnd type="none" w="med" len="med"/>
                      <a:tailEnd type="none" w="med" len="med"/>
                    </a:lnT>
                    <a:lnB>
                      <a:noFill/>
                    </a:lnB>
                    <a:solidFill>
                      <a:srgbClr val="FFF2CC"/>
                    </a:solidFill>
                  </a:tcPr>
                </a:tc>
                <a:tc vMerge="1">
                  <a:txBody>
                    <a:bodyPr/>
                    <a:lstStyle/>
                    <a:p>
                      <a:pPr marL="38100">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spcAft>
                          <a:spcPts val="0"/>
                        </a:spcAft>
                      </a:pPr>
                      <a:r>
                        <a:rPr lang="tr-TR" sz="1200" b="1" dirty="0">
                          <a:effectLst/>
                          <a:latin typeface="Times New Roman"/>
                          <a:ea typeface="Times New Roman"/>
                          <a:cs typeface="Arial"/>
                        </a:rPr>
                        <a:t>Yabancı Dil Oturumu</a:t>
                      </a:r>
                      <a:endParaRPr lang="tr-TR" sz="1000" dirty="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r>
              <a:tr h="195489">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2CC"/>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2CC"/>
                    </a:solidFill>
                  </a:tcPr>
                </a:tc>
                <a:tc vMerge="1">
                  <a:txBody>
                    <a:bodyPr/>
                    <a:lstStyle/>
                    <a:p>
                      <a:pPr marL="38100">
                        <a:spcAft>
                          <a:spcPts val="0"/>
                        </a:spcAft>
                      </a:pP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spcAft>
                          <a:spcPts val="0"/>
                        </a:spcAft>
                      </a:pPr>
                      <a:r>
                        <a:rPr lang="tr-TR" sz="1200" b="1" i="1" dirty="0">
                          <a:effectLst/>
                          <a:latin typeface="Times New Roman"/>
                          <a:ea typeface="Times New Roman"/>
                          <a:cs typeface="Arial"/>
                        </a:rPr>
                        <a:t>(Toplam Soru Sayısı: 80)</a:t>
                      </a:r>
                      <a:endParaRPr lang="tr-TR" sz="1000" dirty="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r>
            </a:tbl>
          </a:graphicData>
        </a:graphic>
      </p:graphicFrame>
    </p:spTree>
    <p:extLst>
      <p:ext uri="{BB962C8B-B14F-4D97-AF65-F5344CB8AC3E}">
        <p14:creationId xmlns:p14="http://schemas.microsoft.com/office/powerpoint/2010/main" val="2050593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764704"/>
            <a:ext cx="8229600" cy="2836912"/>
          </a:xfrm>
        </p:spPr>
        <p:txBody>
          <a:bodyPr>
            <a:normAutofit fontScale="55000" lnSpcReduction="20000"/>
          </a:bodyPr>
          <a:lstStyle/>
          <a:p>
            <a:pPr lvl="0"/>
            <a:r>
              <a:rPr lang="tr-TR" sz="2900" b="1" dirty="0"/>
              <a:t>Lisans programlarını tercih edebilmek için gerekli baraj puanı nasıl hesaplanır?</a:t>
            </a:r>
            <a:endParaRPr lang="tr-TR" sz="2900" dirty="0"/>
          </a:p>
          <a:p>
            <a:pPr marL="0" indent="0">
              <a:buNone/>
            </a:pPr>
            <a:r>
              <a:rPr lang="tr-TR" sz="2900" b="1" dirty="0"/>
              <a:t> </a:t>
            </a:r>
            <a:endParaRPr lang="tr-TR" sz="2900" dirty="0"/>
          </a:p>
          <a:p>
            <a:r>
              <a:rPr lang="tr-TR" sz="2900" b="1" dirty="0"/>
              <a:t>Sözel Puan:</a:t>
            </a:r>
            <a:r>
              <a:rPr lang="tr-TR" sz="2900" dirty="0"/>
              <a:t>[Temel Yeterlilik Testi %40] + [(Türk Dili ve Edebiyatı - Sosyal Bilimler-1 Testi (%50) + Sosyal Bilimler-2 Testi (%50)) %60]</a:t>
            </a:r>
          </a:p>
          <a:p>
            <a:pPr marL="0" indent="0">
              <a:buNone/>
            </a:pPr>
            <a:r>
              <a:rPr lang="tr-TR" sz="2900" b="1" dirty="0"/>
              <a:t> </a:t>
            </a:r>
            <a:endParaRPr lang="tr-TR" sz="2900" dirty="0"/>
          </a:p>
          <a:p>
            <a:r>
              <a:rPr lang="tr-TR" sz="2900" b="1" dirty="0"/>
              <a:t>Sayısal Puan:</a:t>
            </a:r>
            <a:r>
              <a:rPr lang="tr-TR" sz="2900" dirty="0"/>
              <a:t>[Temel Yeterlilik Testi %40] + [(Matematik Testi (%50) + Fen Bilimleri Testi (%50)) %60]</a:t>
            </a:r>
          </a:p>
          <a:p>
            <a:pPr marL="0" indent="0">
              <a:buNone/>
            </a:pPr>
            <a:r>
              <a:rPr lang="tr-TR" sz="2900" b="1" dirty="0"/>
              <a:t> </a:t>
            </a:r>
            <a:endParaRPr lang="tr-TR" sz="2900" dirty="0"/>
          </a:p>
          <a:p>
            <a:r>
              <a:rPr lang="tr-TR" sz="2900" b="1" dirty="0"/>
              <a:t>Eşit Ağırlık Puanı: </a:t>
            </a:r>
            <a:r>
              <a:rPr lang="tr-TR" sz="2900" dirty="0"/>
              <a:t>[Temel Yeterlilik Testi %40] + [(Türk Dili ve Edebiyatı</a:t>
            </a:r>
            <a:r>
              <a:rPr lang="tr-TR" sz="2900" b="1" dirty="0"/>
              <a:t> </a:t>
            </a:r>
            <a:r>
              <a:rPr lang="tr-TR" sz="2900" dirty="0"/>
              <a:t>- Sosyal</a:t>
            </a:r>
            <a:r>
              <a:rPr lang="tr-TR" sz="2900" b="1" dirty="0"/>
              <a:t> </a:t>
            </a:r>
            <a:r>
              <a:rPr lang="tr-TR" sz="2900" dirty="0"/>
              <a:t>Bilimler-1 Testi (%50) + Matematik Testi (%50)) %60]</a:t>
            </a:r>
          </a:p>
          <a:p>
            <a:pPr marL="0" indent="0">
              <a:buNone/>
            </a:pPr>
            <a:r>
              <a:rPr lang="tr-TR" sz="2900" b="1" dirty="0"/>
              <a:t> </a:t>
            </a:r>
            <a:endParaRPr lang="tr-TR" sz="2900" dirty="0"/>
          </a:p>
          <a:p>
            <a:r>
              <a:rPr lang="tr-TR" sz="2900" b="1" dirty="0"/>
              <a:t>Dil Puanı:</a:t>
            </a:r>
            <a:r>
              <a:rPr lang="tr-TR" sz="2900" dirty="0"/>
              <a:t>[Temel Yeterlilik Testi %40] + [Yabancı Dil Testi %60]</a:t>
            </a:r>
          </a:p>
          <a:p>
            <a:endParaRPr lang="tr-TR" dirty="0"/>
          </a:p>
        </p:txBody>
      </p:sp>
      <p:sp>
        <p:nvSpPr>
          <p:cNvPr id="5" name="Dikdörtgen 4"/>
          <p:cNvSpPr/>
          <p:nvPr/>
        </p:nvSpPr>
        <p:spPr>
          <a:xfrm>
            <a:off x="538563" y="4595494"/>
            <a:ext cx="7920880" cy="2062103"/>
          </a:xfrm>
          <a:prstGeom prst="rect">
            <a:avLst/>
          </a:prstGeom>
        </p:spPr>
        <p:txBody>
          <a:bodyPr wrap="square">
            <a:spAutoFit/>
          </a:bodyPr>
          <a:lstStyle/>
          <a:p>
            <a:pPr lvl="0"/>
            <a:r>
              <a:rPr lang="tr-TR" sz="1600" b="1" dirty="0"/>
              <a:t>Lisans programlarını tercih edebilmek için gerekli baraj puanı nedir?</a:t>
            </a:r>
            <a:endParaRPr lang="tr-TR" sz="1600" dirty="0"/>
          </a:p>
          <a:p>
            <a:r>
              <a:rPr lang="tr-TR" sz="1600" b="1" dirty="0"/>
              <a:t> </a:t>
            </a:r>
            <a:endParaRPr lang="tr-TR" sz="1600" dirty="0"/>
          </a:p>
          <a:p>
            <a:r>
              <a:rPr lang="tr-TR" sz="1600" dirty="0" err="1"/>
              <a:t>TYT’den</a:t>
            </a:r>
            <a:r>
              <a:rPr lang="tr-TR" sz="1600" dirty="0"/>
              <a:t> en az 150 puan almak koşuluyla, adayın TYT puanı ile sınavın ikinci oturumundaki testlerden alacağı puanla birlikte hesaplanacak olan Sözel, Sayısal, Eşit Ağırlık ve Dil puanının en az birinin 180 puan olması gerekmektedir.</a:t>
            </a:r>
          </a:p>
          <a:p>
            <a:r>
              <a:rPr lang="tr-TR" sz="1600" b="1" dirty="0"/>
              <a:t> </a:t>
            </a:r>
            <a:endParaRPr lang="tr-TR" sz="1600" dirty="0"/>
          </a:p>
          <a:p>
            <a:r>
              <a:rPr lang="tr-TR" sz="1600" dirty="0"/>
              <a:t>Adaylar, 180 ve üzerinde puan aldıklarında, ilgili puan türünde öğrenci kabul eden lisans programlarından tercih yapabilecektir.</a:t>
            </a:r>
          </a:p>
        </p:txBody>
      </p:sp>
      <p:sp>
        <p:nvSpPr>
          <p:cNvPr id="7" name="Dikdörtgen 6"/>
          <p:cNvSpPr/>
          <p:nvPr/>
        </p:nvSpPr>
        <p:spPr>
          <a:xfrm>
            <a:off x="611560" y="3621897"/>
            <a:ext cx="7848872" cy="926985"/>
          </a:xfrm>
          <a:prstGeom prst="rect">
            <a:avLst/>
          </a:prstGeom>
        </p:spPr>
        <p:txBody>
          <a:bodyPr wrap="square">
            <a:spAutoFit/>
          </a:bodyPr>
          <a:lstStyle/>
          <a:p>
            <a:pPr marL="272415" marR="419100" algn="just">
              <a:lnSpc>
                <a:spcPct val="113000"/>
              </a:lnSpc>
              <a:spcAft>
                <a:spcPts val="0"/>
              </a:spcAft>
            </a:pPr>
            <a:r>
              <a:rPr lang="tr-TR" sz="1600" dirty="0" smtClean="0">
                <a:latin typeface="Times New Roman"/>
                <a:ea typeface="Times New Roman"/>
                <a:cs typeface="Arial"/>
              </a:rPr>
              <a:t>Bütün </a:t>
            </a:r>
            <a:r>
              <a:rPr lang="tr-TR" sz="1600" dirty="0">
                <a:latin typeface="Times New Roman"/>
                <a:ea typeface="Times New Roman"/>
                <a:cs typeface="Arial"/>
              </a:rPr>
              <a:t>adayların girmek zorunda olduğu ilk oturum sonrası alınacak </a:t>
            </a:r>
            <a:r>
              <a:rPr lang="tr-TR" sz="1600" dirty="0" err="1">
                <a:latin typeface="Times New Roman"/>
                <a:ea typeface="Times New Roman"/>
                <a:cs typeface="Arial"/>
              </a:rPr>
              <a:t>TYT’nin</a:t>
            </a:r>
            <a:r>
              <a:rPr lang="tr-TR" sz="1600" dirty="0">
                <a:latin typeface="Times New Roman"/>
                <a:ea typeface="Times New Roman"/>
                <a:cs typeface="Arial"/>
              </a:rPr>
              <a:t> katkısı % 40; Sözel, Sayısal, Eşit Ağırlık ve Dil alanlarındaki testlerden elde edilecek puanların katkısı % 60’tır.</a:t>
            </a:r>
            <a:endParaRPr lang="tr-TR" sz="1600" dirty="0">
              <a:ea typeface="Calibri"/>
              <a:cs typeface="Arial"/>
            </a:endParaRPr>
          </a:p>
        </p:txBody>
      </p:sp>
    </p:spTree>
    <p:extLst>
      <p:ext uri="{BB962C8B-B14F-4D97-AF65-F5344CB8AC3E}">
        <p14:creationId xmlns:p14="http://schemas.microsoft.com/office/powerpoint/2010/main" val="3028671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24744"/>
            <a:ext cx="8229600" cy="4813995"/>
          </a:xfrm>
        </p:spPr>
        <p:txBody>
          <a:bodyPr>
            <a:normAutofit fontScale="70000" lnSpcReduction="20000"/>
          </a:bodyPr>
          <a:lstStyle/>
          <a:p>
            <a:pPr marL="0" lvl="0" indent="0">
              <a:buNone/>
            </a:pPr>
            <a:r>
              <a:rPr lang="tr-TR" b="1" dirty="0"/>
              <a:t>Yükseköğretim Kurumları Sınavı oturumlarında kaç kitapçık verilecektir</a:t>
            </a:r>
            <a:r>
              <a:rPr lang="tr-TR" b="1" dirty="0" smtClean="0"/>
              <a:t>?</a:t>
            </a:r>
            <a:endParaRPr lang="tr-TR" dirty="0"/>
          </a:p>
          <a:p>
            <a:r>
              <a:rPr lang="tr-TR" dirty="0"/>
              <a:t>Yükseköğretim Kurumları Sınavında birinci oturumda (TYT) bir, ikinci oturumda bir olmak üzere toplam iki kitapçık verilecektir</a:t>
            </a:r>
            <a:r>
              <a:rPr lang="tr-TR" dirty="0" smtClean="0"/>
              <a:t>.</a:t>
            </a:r>
            <a:r>
              <a:rPr lang="tr-TR" b="1" dirty="0"/>
              <a:t> </a:t>
            </a:r>
            <a:endParaRPr lang="tr-TR" dirty="0"/>
          </a:p>
          <a:p>
            <a:pPr lvl="0"/>
            <a:r>
              <a:rPr lang="tr-TR" dirty="0"/>
              <a:t>Bu uygulama, adaylara zamanı kullanma ve planlama hususunda imkan ve avantaj sağlayan bir durumdur</a:t>
            </a:r>
            <a:r>
              <a:rPr lang="tr-TR" dirty="0" smtClean="0"/>
              <a:t>.</a:t>
            </a:r>
            <a:r>
              <a:rPr lang="tr-TR" b="1" dirty="0"/>
              <a:t> </a:t>
            </a:r>
            <a:endParaRPr lang="tr-TR" b="1" dirty="0" smtClean="0"/>
          </a:p>
          <a:p>
            <a:pPr marL="0" lvl="0" indent="0">
              <a:buNone/>
            </a:pPr>
            <a:endParaRPr lang="tr-TR" b="1" dirty="0" smtClean="0"/>
          </a:p>
          <a:p>
            <a:pPr marL="0" lvl="0" indent="0">
              <a:buNone/>
            </a:pPr>
            <a:r>
              <a:rPr lang="tr-TR" b="1" dirty="0" smtClean="0"/>
              <a:t>Yükseköğretim </a:t>
            </a:r>
            <a:r>
              <a:rPr lang="tr-TR" b="1" dirty="0"/>
              <a:t>Kurumları Sınavı saat kaçta başlayacaktır</a:t>
            </a:r>
            <a:r>
              <a:rPr lang="tr-TR" b="1" dirty="0" smtClean="0"/>
              <a:t>?</a:t>
            </a:r>
            <a:endParaRPr lang="tr-TR" dirty="0"/>
          </a:p>
          <a:p>
            <a:r>
              <a:rPr lang="tr-TR" dirty="0"/>
              <a:t>Yükseköğretim Kurumları Sınavı saatleri ÖSYM tarafından belirlenecek, Başvuru Kılavuzu’nda ve ÖSYM’nin web sayfasında ilan edilecektir.</a:t>
            </a:r>
          </a:p>
          <a:p>
            <a:pPr marL="0" indent="0">
              <a:buNone/>
            </a:pPr>
            <a:r>
              <a:rPr lang="tr-TR" b="1" dirty="0"/>
              <a:t> </a:t>
            </a:r>
            <a:endParaRPr lang="tr-TR" dirty="0"/>
          </a:p>
          <a:p>
            <a:pPr marL="0" indent="0">
              <a:buNone/>
            </a:pPr>
            <a:r>
              <a:rPr lang="tr-TR" b="1" dirty="0"/>
              <a:t> </a:t>
            </a:r>
            <a:endParaRPr lang="tr-TR" dirty="0"/>
          </a:p>
          <a:p>
            <a:pPr lvl="0"/>
            <a:r>
              <a:rPr lang="tr-TR" b="1" dirty="0"/>
              <a:t>Yükseköğretim Kurumları Sınav ücreti ne kadar olacaktır</a:t>
            </a:r>
            <a:r>
              <a:rPr lang="tr-TR" b="1" dirty="0" smtClean="0"/>
              <a:t>?</a:t>
            </a:r>
            <a:endParaRPr lang="tr-TR" dirty="0"/>
          </a:p>
          <a:p>
            <a:pPr marL="0" indent="0">
              <a:buNone/>
            </a:pPr>
            <a:r>
              <a:rPr lang="tr-TR" dirty="0" smtClean="0"/>
              <a:t>Yükseköğretim </a:t>
            </a:r>
            <a:r>
              <a:rPr lang="tr-TR" dirty="0"/>
              <a:t>Kurumları Sınav ücreti ÖSYM tarafından belirlenecek olup sınav ücretinin iki oturum için 120 TL olması planlanmaktadır. Konuyla ilgili kesin bilgi Başvuru Kılavuzu’nda ve ÖSYM’nin web sayfasından ilan edilecektir.</a:t>
            </a:r>
          </a:p>
          <a:p>
            <a:endParaRPr lang="tr-TR" dirty="0"/>
          </a:p>
        </p:txBody>
      </p:sp>
    </p:spTree>
    <p:extLst>
      <p:ext uri="{BB962C8B-B14F-4D97-AF65-F5344CB8AC3E}">
        <p14:creationId xmlns:p14="http://schemas.microsoft.com/office/powerpoint/2010/main" val="35821719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323528" y="6093296"/>
            <a:ext cx="8229600" cy="288032"/>
          </a:xfrm>
        </p:spPr>
        <p:txBody>
          <a:bodyPr>
            <a:normAutofit/>
          </a:bodyPr>
          <a:lstStyle/>
          <a:p>
            <a:r>
              <a:rPr lang="tr-TR" sz="1200" dirty="0" smtClean="0"/>
              <a:t>Yüksek Öğretim Kurumu Yayınından </a:t>
            </a:r>
            <a:r>
              <a:rPr lang="tr-TR" sz="1200" b="1" dirty="0" smtClean="0"/>
              <a:t>faydalanılarak hazırlanmıştır</a:t>
            </a:r>
            <a:endParaRPr lang="tr-TR" sz="1200"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933056"/>
            <a:ext cx="684076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88641"/>
            <a:ext cx="8568952"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8270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2809524" cy="1209524"/>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5652120" y="1584523"/>
            <a:ext cx="3491880" cy="1477328"/>
          </a:xfrm>
          <a:prstGeom prst="rect">
            <a:avLst/>
          </a:prstGeom>
        </p:spPr>
        <p:txBody>
          <a:bodyPr wrap="square">
            <a:spAutoFit/>
          </a:bodyPr>
          <a:lstStyle/>
          <a:p>
            <a:r>
              <a:rPr lang="tr-TR" dirty="0"/>
              <a:t>TEMEL  YETERLİLİK TESTİ</a:t>
            </a:r>
          </a:p>
          <a:p>
            <a:r>
              <a:rPr lang="tr-TR" dirty="0"/>
              <a:t>(</a:t>
            </a:r>
            <a:r>
              <a:rPr lang="tr-TR" dirty="0" smtClean="0"/>
              <a:t>Türkçe, </a:t>
            </a:r>
            <a:r>
              <a:rPr lang="tr-TR" dirty="0"/>
              <a:t>Temel </a:t>
            </a:r>
            <a:r>
              <a:rPr lang="tr-TR" dirty="0" err="1" smtClean="0"/>
              <a:t>Matematik,Sosyal</a:t>
            </a:r>
            <a:r>
              <a:rPr lang="tr-TR" dirty="0" smtClean="0"/>
              <a:t> Bilimler ve Fen Bilimleri)</a:t>
            </a:r>
            <a:endParaRPr lang="tr-TR" dirty="0"/>
          </a:p>
          <a:p>
            <a:r>
              <a:rPr lang="tr-TR" dirty="0"/>
              <a:t>-Sözel  ve Sayısal becerilerin ölçülmesi-</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8" y="4221088"/>
            <a:ext cx="2809875" cy="1238250"/>
          </a:xfrm>
          <a:prstGeom prst="rect">
            <a:avLst/>
          </a:prstGeom>
          <a:noFill/>
          <a:extLst>
            <a:ext uri="{909E8E84-426E-40DD-AFC4-6F175D3DCCD1}">
              <a14:hiddenFill xmlns:a14="http://schemas.microsoft.com/office/drawing/2010/main">
                <a:solidFill>
                  <a:srgbClr val="FFFFFF"/>
                </a:solidFill>
              </a14:hiddenFill>
            </a:ext>
          </a:extLst>
        </p:spPr>
      </p:pic>
      <p:sp>
        <p:nvSpPr>
          <p:cNvPr id="11" name="Dikdörtgen 10"/>
          <p:cNvSpPr/>
          <p:nvPr/>
        </p:nvSpPr>
        <p:spPr>
          <a:xfrm>
            <a:off x="5652120" y="4287584"/>
            <a:ext cx="3168352" cy="1754326"/>
          </a:xfrm>
          <a:prstGeom prst="rect">
            <a:avLst/>
          </a:prstGeom>
        </p:spPr>
        <p:txBody>
          <a:bodyPr wrap="square">
            <a:spAutoFit/>
          </a:bodyPr>
          <a:lstStyle/>
          <a:p>
            <a:r>
              <a:rPr lang="tr-TR" dirty="0"/>
              <a:t>-TÜRK  DİLİ VE EDEBİYATI-COĞRAFYA</a:t>
            </a:r>
          </a:p>
          <a:p>
            <a:r>
              <a:rPr lang="tr-TR" dirty="0"/>
              <a:t>-SOSYAL  BİLİMLER</a:t>
            </a:r>
          </a:p>
          <a:p>
            <a:r>
              <a:rPr lang="tr-TR" dirty="0"/>
              <a:t>-MATEMATİK</a:t>
            </a:r>
          </a:p>
          <a:p>
            <a:r>
              <a:rPr lang="tr-TR" dirty="0"/>
              <a:t>-FEN </a:t>
            </a:r>
            <a:r>
              <a:rPr lang="tr-TR" dirty="0" smtClean="0"/>
              <a:t>BİLİMLERİ</a:t>
            </a:r>
          </a:p>
          <a:p>
            <a:endParaRPr lang="tr-TR" dirty="0"/>
          </a:p>
        </p:txBody>
      </p:sp>
      <p:sp>
        <p:nvSpPr>
          <p:cNvPr id="2" name="Sağ Ok 1"/>
          <p:cNvSpPr/>
          <p:nvPr/>
        </p:nvSpPr>
        <p:spPr>
          <a:xfrm>
            <a:off x="3275856" y="4149080"/>
            <a:ext cx="2163316" cy="1440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19 HAZİRAN Pazar Günü Sabah</a:t>
            </a:r>
            <a:endParaRPr lang="tr-TR" dirty="0"/>
          </a:p>
        </p:txBody>
      </p:sp>
      <p:sp>
        <p:nvSpPr>
          <p:cNvPr id="8" name="Sağ Ok 7"/>
          <p:cNvSpPr/>
          <p:nvPr/>
        </p:nvSpPr>
        <p:spPr>
          <a:xfrm>
            <a:off x="3347864" y="1340768"/>
            <a:ext cx="2091308" cy="1440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18 HAZİRAN Cumartesi  Günü Sabah</a:t>
            </a:r>
            <a:endParaRPr lang="tr-TR" dirty="0"/>
          </a:p>
        </p:txBody>
      </p:sp>
    </p:spTree>
    <p:extLst>
      <p:ext uri="{BB962C8B-B14F-4D97-AF65-F5344CB8AC3E}">
        <p14:creationId xmlns:p14="http://schemas.microsoft.com/office/powerpoint/2010/main" val="966259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1143000"/>
          </a:xfrm>
        </p:spPr>
        <p:txBody>
          <a:bodyPr/>
          <a:lstStyle/>
          <a:p>
            <a:r>
              <a:rPr lang="tr-TR" dirty="0" smtClean="0"/>
              <a:t>1.OTURUMUN UYGULANMASI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192835249"/>
              </p:ext>
            </p:extLst>
          </p:nvPr>
        </p:nvGraphicFramePr>
        <p:xfrm>
          <a:off x="683568" y="1772816"/>
          <a:ext cx="7632847" cy="4608511"/>
        </p:xfrm>
        <a:graphic>
          <a:graphicData uri="http://schemas.openxmlformats.org/drawingml/2006/table">
            <a:tbl>
              <a:tblPr firstRow="1" firstCol="1" lastRow="1" lastCol="1" bandRow="1" bandCol="1">
                <a:tableStyleId>{5C22544A-7EE6-4342-B048-85BDC9FD1C3A}</a:tableStyleId>
              </a:tblPr>
              <a:tblGrid>
                <a:gridCol w="3797532"/>
                <a:gridCol w="1100513"/>
                <a:gridCol w="1139099"/>
                <a:gridCol w="1595703"/>
              </a:tblGrid>
              <a:tr h="691939">
                <a:tc>
                  <a:txBody>
                    <a:bodyPr/>
                    <a:lstStyle/>
                    <a:p>
                      <a:pPr>
                        <a:spcBef>
                          <a:spcPts val="30"/>
                        </a:spcBef>
                        <a:spcAft>
                          <a:spcPts val="0"/>
                        </a:spcAft>
                      </a:pPr>
                      <a:r>
                        <a:rPr lang="tr-TR" sz="1200" dirty="0">
                          <a:effectLst/>
                        </a:rPr>
                        <a:t> </a:t>
                      </a:r>
                      <a:endParaRPr lang="tr-TR" sz="1100" dirty="0">
                        <a:effectLst/>
                      </a:endParaRPr>
                    </a:p>
                    <a:p>
                      <a:pPr marL="46990">
                        <a:spcAft>
                          <a:spcPts val="0"/>
                        </a:spcAft>
                      </a:pPr>
                      <a:r>
                        <a:rPr lang="tr-TR" sz="1100" dirty="0">
                          <a:effectLst/>
                        </a:rPr>
                        <a:t>Temel Yeterlilik Testi</a:t>
                      </a:r>
                      <a:endParaRPr lang="tr-TR" sz="1100" dirty="0">
                        <a:effectLst/>
                        <a:latin typeface="Calibri"/>
                        <a:ea typeface="Calibri"/>
                        <a:cs typeface="Calibri"/>
                      </a:endParaRPr>
                    </a:p>
                  </a:txBody>
                  <a:tcPr marL="0" marR="0" marT="0" marB="0"/>
                </a:tc>
                <a:tc>
                  <a:txBody>
                    <a:bodyPr/>
                    <a:lstStyle/>
                    <a:p>
                      <a:pPr>
                        <a:spcBef>
                          <a:spcPts val="30"/>
                        </a:spcBef>
                        <a:spcAft>
                          <a:spcPts val="0"/>
                        </a:spcAft>
                      </a:pPr>
                      <a:r>
                        <a:rPr lang="tr-TR" sz="1150">
                          <a:effectLst/>
                        </a:rPr>
                        <a:t> </a:t>
                      </a:r>
                      <a:endParaRPr lang="tr-TR" sz="1100">
                        <a:effectLst/>
                      </a:endParaRPr>
                    </a:p>
                    <a:p>
                      <a:pPr marL="294005" marR="228600" indent="30480">
                        <a:lnSpc>
                          <a:spcPts val="1350"/>
                        </a:lnSpc>
                        <a:spcBef>
                          <a:spcPts val="5"/>
                        </a:spcBef>
                        <a:spcAft>
                          <a:spcPts val="0"/>
                        </a:spcAft>
                      </a:pPr>
                      <a:r>
                        <a:rPr lang="tr-TR" sz="1100">
                          <a:effectLst/>
                        </a:rPr>
                        <a:t>Soru Sayısı</a:t>
                      </a:r>
                      <a:endParaRPr lang="tr-TR" sz="1100">
                        <a:effectLst/>
                        <a:latin typeface="Calibri"/>
                        <a:ea typeface="Calibri"/>
                        <a:cs typeface="Calibri"/>
                      </a:endParaRPr>
                    </a:p>
                  </a:txBody>
                  <a:tcPr marL="0" marR="0" marT="0" marB="0"/>
                </a:tc>
                <a:tc>
                  <a:txBody>
                    <a:bodyPr/>
                    <a:lstStyle/>
                    <a:p>
                      <a:pPr>
                        <a:spcBef>
                          <a:spcPts val="30"/>
                        </a:spcBef>
                        <a:spcAft>
                          <a:spcPts val="0"/>
                        </a:spcAft>
                      </a:pPr>
                      <a:r>
                        <a:rPr lang="tr-TR" sz="1150">
                          <a:effectLst/>
                        </a:rPr>
                        <a:t> </a:t>
                      </a:r>
                      <a:endParaRPr lang="tr-TR" sz="1100">
                        <a:effectLst/>
                      </a:endParaRPr>
                    </a:p>
                    <a:p>
                      <a:pPr marL="326390" marR="203200" indent="-86995">
                        <a:lnSpc>
                          <a:spcPts val="1350"/>
                        </a:lnSpc>
                        <a:spcBef>
                          <a:spcPts val="5"/>
                        </a:spcBef>
                        <a:spcAft>
                          <a:spcPts val="0"/>
                        </a:spcAft>
                      </a:pPr>
                      <a:r>
                        <a:rPr lang="tr-TR" sz="1100">
                          <a:effectLst/>
                        </a:rPr>
                        <a:t>Toplam Süre</a:t>
                      </a:r>
                      <a:endParaRPr lang="tr-TR" sz="1100">
                        <a:effectLst/>
                        <a:latin typeface="Calibri"/>
                        <a:ea typeface="Calibri"/>
                        <a:cs typeface="Calibri"/>
                      </a:endParaRPr>
                    </a:p>
                  </a:txBody>
                  <a:tcPr marL="0" marR="0" marT="0" marB="0"/>
                </a:tc>
                <a:tc>
                  <a:txBody>
                    <a:bodyPr/>
                    <a:lstStyle/>
                    <a:p>
                      <a:pPr>
                        <a:spcBef>
                          <a:spcPts val="30"/>
                        </a:spcBef>
                        <a:spcAft>
                          <a:spcPts val="0"/>
                        </a:spcAft>
                      </a:pPr>
                      <a:r>
                        <a:rPr lang="tr-TR" sz="1150">
                          <a:effectLst/>
                        </a:rPr>
                        <a:t> </a:t>
                      </a:r>
                      <a:endParaRPr lang="tr-TR" sz="1100">
                        <a:effectLst/>
                      </a:endParaRPr>
                    </a:p>
                    <a:p>
                      <a:pPr marL="216535" marR="182880" indent="124460">
                        <a:lnSpc>
                          <a:spcPts val="1350"/>
                        </a:lnSpc>
                        <a:spcBef>
                          <a:spcPts val="5"/>
                        </a:spcBef>
                        <a:spcAft>
                          <a:spcPts val="0"/>
                        </a:spcAft>
                      </a:pPr>
                      <a:r>
                        <a:rPr lang="tr-TR" sz="1100">
                          <a:effectLst/>
                        </a:rPr>
                        <a:t>Soru Başına Ortalama Süre</a:t>
                      </a:r>
                      <a:endParaRPr lang="tr-TR" sz="1100">
                        <a:effectLst/>
                        <a:latin typeface="Calibri"/>
                        <a:ea typeface="Calibri"/>
                        <a:cs typeface="Calibri"/>
                      </a:endParaRPr>
                    </a:p>
                  </a:txBody>
                  <a:tcPr marL="0" marR="0" marT="0" marB="0"/>
                </a:tc>
              </a:tr>
              <a:tr h="454395">
                <a:tc>
                  <a:txBody>
                    <a:bodyPr/>
                    <a:lstStyle/>
                    <a:p>
                      <a:pPr>
                        <a:spcAft>
                          <a:spcPts val="0"/>
                        </a:spcAft>
                      </a:pPr>
                      <a:r>
                        <a:rPr lang="tr-TR" sz="1250" dirty="0">
                          <a:effectLst/>
                        </a:rPr>
                        <a:t> </a:t>
                      </a:r>
                      <a:endParaRPr lang="tr-TR" sz="1100" dirty="0">
                        <a:effectLst/>
                      </a:endParaRPr>
                    </a:p>
                    <a:p>
                      <a:pPr marL="2540">
                        <a:lnSpc>
                          <a:spcPts val="1210"/>
                        </a:lnSpc>
                        <a:spcAft>
                          <a:spcPts val="0"/>
                        </a:spcAft>
                      </a:pPr>
                      <a:r>
                        <a:rPr lang="tr-TR" sz="1100" dirty="0">
                          <a:effectLst/>
                        </a:rPr>
                        <a:t>Türkçe</a:t>
                      </a:r>
                      <a:endParaRPr lang="tr-TR" sz="1100" dirty="0">
                        <a:effectLst/>
                        <a:latin typeface="Calibri"/>
                        <a:ea typeface="Calibri"/>
                        <a:cs typeface="Calibri"/>
                      </a:endParaRPr>
                    </a:p>
                  </a:txBody>
                  <a:tcPr marL="0" marR="0" marT="0" marB="0"/>
                </a:tc>
                <a:tc>
                  <a:txBody>
                    <a:bodyPr/>
                    <a:lstStyle/>
                    <a:p>
                      <a:pPr>
                        <a:spcAft>
                          <a:spcPts val="0"/>
                        </a:spcAft>
                      </a:pPr>
                      <a:r>
                        <a:rPr lang="tr-TR" sz="1250">
                          <a:effectLst/>
                        </a:rPr>
                        <a:t> </a:t>
                      </a:r>
                      <a:endParaRPr lang="tr-TR" sz="1100">
                        <a:effectLst/>
                      </a:endParaRPr>
                    </a:p>
                    <a:p>
                      <a:pPr marL="363855">
                        <a:lnSpc>
                          <a:spcPts val="1210"/>
                        </a:lnSpc>
                        <a:spcAft>
                          <a:spcPts val="0"/>
                        </a:spcAft>
                      </a:pPr>
                      <a:r>
                        <a:rPr lang="tr-TR" sz="1100">
                          <a:effectLst/>
                        </a:rPr>
                        <a:t>40</a:t>
                      </a:r>
                      <a:endParaRPr lang="tr-TR" sz="1100">
                        <a:effectLst/>
                        <a:latin typeface="Calibri"/>
                        <a:ea typeface="Calibri"/>
                        <a:cs typeface="Calibri"/>
                      </a:endParaRPr>
                    </a:p>
                  </a:txBody>
                  <a:tcPr marL="0" marR="0" marT="0" marB="0"/>
                </a:tc>
                <a:tc rowSpan="4">
                  <a:txBody>
                    <a:bodyPr/>
                    <a:lstStyle/>
                    <a:p>
                      <a:pPr>
                        <a:spcAft>
                          <a:spcPts val="0"/>
                        </a:spcAft>
                      </a:pPr>
                      <a:r>
                        <a:rPr lang="tr-TR" sz="1100">
                          <a:effectLst/>
                        </a:rPr>
                        <a:t> </a:t>
                      </a:r>
                      <a:endParaRPr lang="tr-TR" sz="1100">
                        <a:effectLst/>
                        <a:latin typeface="Calibri"/>
                        <a:ea typeface="Calibri"/>
                        <a:cs typeface="Calibri"/>
                      </a:endParaRPr>
                    </a:p>
                  </a:txBody>
                  <a:tcPr marL="0" marR="0" marT="0" marB="0"/>
                </a:tc>
                <a:tc rowSpan="5">
                  <a:txBody>
                    <a:bodyPr/>
                    <a:lstStyle/>
                    <a:p>
                      <a:pPr>
                        <a:spcAft>
                          <a:spcPts val="0"/>
                        </a:spcAft>
                      </a:pPr>
                      <a:r>
                        <a:rPr lang="tr-TR" sz="1100">
                          <a:effectLst/>
                        </a:rPr>
                        <a:t> </a:t>
                      </a:r>
                    </a:p>
                    <a:p>
                      <a:pPr>
                        <a:spcAft>
                          <a:spcPts val="0"/>
                        </a:spcAft>
                      </a:pPr>
                      <a:r>
                        <a:rPr lang="tr-TR" sz="1100">
                          <a:effectLst/>
                        </a:rPr>
                        <a:t> </a:t>
                      </a:r>
                    </a:p>
                    <a:p>
                      <a:pPr>
                        <a:spcAft>
                          <a:spcPts val="0"/>
                        </a:spcAft>
                      </a:pPr>
                      <a:r>
                        <a:rPr lang="tr-TR" sz="1100">
                          <a:effectLst/>
                        </a:rPr>
                        <a:t> </a:t>
                      </a:r>
                    </a:p>
                    <a:p>
                      <a:pPr>
                        <a:spcAft>
                          <a:spcPts val="0"/>
                        </a:spcAft>
                      </a:pPr>
                      <a:r>
                        <a:rPr lang="tr-TR" sz="1100">
                          <a:effectLst/>
                        </a:rPr>
                        <a:t> </a:t>
                      </a:r>
                    </a:p>
                    <a:p>
                      <a:pPr>
                        <a:spcAft>
                          <a:spcPts val="0"/>
                        </a:spcAft>
                      </a:pPr>
                      <a:r>
                        <a:rPr lang="tr-TR" sz="1100">
                          <a:effectLst/>
                        </a:rPr>
                        <a:t> </a:t>
                      </a:r>
                    </a:p>
                    <a:p>
                      <a:pPr>
                        <a:spcAft>
                          <a:spcPts val="0"/>
                        </a:spcAft>
                      </a:pPr>
                      <a:r>
                        <a:rPr lang="tr-TR" sz="1100">
                          <a:effectLst/>
                        </a:rPr>
                        <a:t> </a:t>
                      </a:r>
                    </a:p>
                    <a:p>
                      <a:pPr>
                        <a:spcAft>
                          <a:spcPts val="0"/>
                        </a:spcAft>
                      </a:pPr>
                      <a:r>
                        <a:rPr lang="tr-TR" sz="1100">
                          <a:effectLst/>
                        </a:rPr>
                        <a:t> </a:t>
                      </a:r>
                    </a:p>
                    <a:p>
                      <a:pPr>
                        <a:spcAft>
                          <a:spcPts val="0"/>
                        </a:spcAft>
                      </a:pPr>
                      <a:r>
                        <a:rPr lang="tr-TR" sz="1100">
                          <a:effectLst/>
                        </a:rPr>
                        <a:t> </a:t>
                      </a:r>
                    </a:p>
                    <a:p>
                      <a:pPr>
                        <a:spcAft>
                          <a:spcPts val="0"/>
                        </a:spcAft>
                      </a:pPr>
                      <a:r>
                        <a:rPr lang="tr-TR" sz="1100">
                          <a:effectLst/>
                        </a:rPr>
                        <a:t> </a:t>
                      </a:r>
                    </a:p>
                    <a:p>
                      <a:pPr>
                        <a:spcBef>
                          <a:spcPts val="15"/>
                        </a:spcBef>
                        <a:spcAft>
                          <a:spcPts val="0"/>
                        </a:spcAft>
                      </a:pPr>
                      <a:r>
                        <a:rPr lang="tr-TR" sz="1050">
                          <a:effectLst/>
                        </a:rPr>
                        <a:t> </a:t>
                      </a:r>
                      <a:endParaRPr lang="tr-TR" sz="1100">
                        <a:effectLst/>
                      </a:endParaRPr>
                    </a:p>
                    <a:p>
                      <a:pPr marL="353695">
                        <a:spcAft>
                          <a:spcPts val="0"/>
                        </a:spcAft>
                      </a:pPr>
                      <a:r>
                        <a:rPr lang="tr-TR" sz="1100">
                          <a:effectLst/>
                        </a:rPr>
                        <a:t>1,125 dk.</a:t>
                      </a:r>
                      <a:endParaRPr lang="tr-TR" sz="1100">
                        <a:effectLst/>
                        <a:latin typeface="Calibri"/>
                        <a:ea typeface="Calibri"/>
                        <a:cs typeface="Calibri"/>
                      </a:endParaRPr>
                    </a:p>
                  </a:txBody>
                  <a:tcPr marL="0" marR="0" marT="0" marB="0"/>
                </a:tc>
              </a:tr>
              <a:tr h="1392154">
                <a:tc>
                  <a:txBody>
                    <a:bodyPr/>
                    <a:lstStyle/>
                    <a:p>
                      <a:pPr>
                        <a:spcBef>
                          <a:spcPts val="10"/>
                        </a:spcBef>
                        <a:spcAft>
                          <a:spcPts val="0"/>
                        </a:spcAft>
                      </a:pPr>
                      <a:r>
                        <a:rPr lang="tr-TR" sz="1100">
                          <a:effectLst/>
                        </a:rPr>
                        <a:t> </a:t>
                      </a:r>
                    </a:p>
                    <a:p>
                      <a:pPr marL="2540">
                        <a:spcBef>
                          <a:spcPts val="5"/>
                        </a:spcBef>
                        <a:spcAft>
                          <a:spcPts val="0"/>
                        </a:spcAft>
                      </a:pPr>
                      <a:r>
                        <a:rPr lang="tr-TR" sz="1100">
                          <a:effectLst/>
                        </a:rPr>
                        <a:t>Sosyal Bilimler</a:t>
                      </a:r>
                    </a:p>
                    <a:p>
                      <a:pPr marL="342900" lvl="0" indent="-342900">
                        <a:spcBef>
                          <a:spcPts val="15"/>
                        </a:spcBef>
                        <a:spcAft>
                          <a:spcPts val="0"/>
                        </a:spcAft>
                        <a:buSzPts val="1100"/>
                        <a:buFont typeface="Symbol"/>
                        <a:buChar char=""/>
                        <a:tabLst>
                          <a:tab pos="452120" algn="l"/>
                          <a:tab pos="452755" algn="l"/>
                        </a:tabLst>
                      </a:pPr>
                      <a:r>
                        <a:rPr lang="tr-TR" sz="1100">
                          <a:effectLst/>
                        </a:rPr>
                        <a:t>Coğrafya: (5</a:t>
                      </a:r>
                      <a:r>
                        <a:rPr lang="tr-TR" sz="1100" spc="-30">
                          <a:effectLst/>
                        </a:rPr>
                        <a:t> </a:t>
                      </a:r>
                      <a:r>
                        <a:rPr lang="tr-TR" sz="1100">
                          <a:effectLst/>
                        </a:rPr>
                        <a:t>soru)</a:t>
                      </a:r>
                    </a:p>
                    <a:p>
                      <a:pPr marL="342900" lvl="0" indent="-342900">
                        <a:spcBef>
                          <a:spcPts val="50"/>
                        </a:spcBef>
                        <a:spcAft>
                          <a:spcPts val="0"/>
                        </a:spcAft>
                        <a:buSzPts val="1100"/>
                        <a:buFont typeface="Symbol"/>
                        <a:buChar char=""/>
                        <a:tabLst>
                          <a:tab pos="452120" algn="l"/>
                          <a:tab pos="452755" algn="l"/>
                        </a:tabLst>
                      </a:pPr>
                      <a:r>
                        <a:rPr lang="tr-TR" sz="1100">
                          <a:effectLst/>
                        </a:rPr>
                        <a:t>Din Kültürü ve Ahlak Bilgisi: (5</a:t>
                      </a:r>
                      <a:r>
                        <a:rPr lang="tr-TR" sz="1100" spc="-75">
                          <a:effectLst/>
                        </a:rPr>
                        <a:t> </a:t>
                      </a:r>
                      <a:r>
                        <a:rPr lang="tr-TR" sz="1100">
                          <a:effectLst/>
                        </a:rPr>
                        <a:t>soru)</a:t>
                      </a:r>
                    </a:p>
                    <a:p>
                      <a:pPr marL="342900" lvl="0" indent="-342900">
                        <a:spcBef>
                          <a:spcPts val="50"/>
                        </a:spcBef>
                        <a:spcAft>
                          <a:spcPts val="0"/>
                        </a:spcAft>
                        <a:buSzPts val="1100"/>
                        <a:buFont typeface="Symbol"/>
                        <a:buChar char=""/>
                        <a:tabLst>
                          <a:tab pos="452120" algn="l"/>
                          <a:tab pos="452755" algn="l"/>
                        </a:tabLst>
                      </a:pPr>
                      <a:r>
                        <a:rPr lang="tr-TR" sz="1100">
                          <a:effectLst/>
                        </a:rPr>
                        <a:t>Felsefe: (5</a:t>
                      </a:r>
                      <a:r>
                        <a:rPr lang="tr-TR" sz="1100" spc="-20">
                          <a:effectLst/>
                        </a:rPr>
                        <a:t> </a:t>
                      </a:r>
                      <a:r>
                        <a:rPr lang="tr-TR" sz="1100">
                          <a:effectLst/>
                        </a:rPr>
                        <a:t>soru)</a:t>
                      </a:r>
                    </a:p>
                    <a:p>
                      <a:pPr marL="342900" lvl="0" indent="-342900">
                        <a:lnSpc>
                          <a:spcPts val="1305"/>
                        </a:lnSpc>
                        <a:spcBef>
                          <a:spcPts val="60"/>
                        </a:spcBef>
                        <a:spcAft>
                          <a:spcPts val="0"/>
                        </a:spcAft>
                        <a:buSzPts val="1100"/>
                        <a:buFont typeface="Symbol"/>
                        <a:buChar char=""/>
                        <a:tabLst>
                          <a:tab pos="452120" algn="l"/>
                          <a:tab pos="452755" algn="l"/>
                        </a:tabLst>
                      </a:pPr>
                      <a:r>
                        <a:rPr lang="tr-TR" sz="1100">
                          <a:effectLst/>
                        </a:rPr>
                        <a:t>Tarih: (5</a:t>
                      </a:r>
                      <a:r>
                        <a:rPr lang="tr-TR" sz="1100" spc="-20">
                          <a:effectLst/>
                        </a:rPr>
                        <a:t> </a:t>
                      </a:r>
                      <a:r>
                        <a:rPr lang="tr-TR" sz="1100">
                          <a:effectLst/>
                        </a:rPr>
                        <a:t>soru)</a:t>
                      </a:r>
                      <a:endParaRPr lang="tr-TR" sz="1100">
                        <a:effectLst/>
                        <a:latin typeface="Calibri"/>
                        <a:ea typeface="Symbol"/>
                        <a:cs typeface="Symbol"/>
                      </a:endParaRPr>
                    </a:p>
                  </a:txBody>
                  <a:tcPr marL="0" marR="0" marT="0" marB="0"/>
                </a:tc>
                <a:tc>
                  <a:txBody>
                    <a:bodyPr/>
                    <a:lstStyle/>
                    <a:p>
                      <a:pPr>
                        <a:spcAft>
                          <a:spcPts val="0"/>
                        </a:spcAft>
                      </a:pPr>
                      <a:r>
                        <a:rPr lang="tr-TR" sz="1100">
                          <a:effectLst/>
                        </a:rPr>
                        <a:t> </a:t>
                      </a:r>
                    </a:p>
                    <a:p>
                      <a:pPr>
                        <a:spcAft>
                          <a:spcPts val="0"/>
                        </a:spcAft>
                      </a:pPr>
                      <a:r>
                        <a:rPr lang="tr-TR" sz="1100">
                          <a:effectLst/>
                        </a:rPr>
                        <a:t> </a:t>
                      </a:r>
                    </a:p>
                    <a:p>
                      <a:pPr>
                        <a:spcBef>
                          <a:spcPts val="40"/>
                        </a:spcBef>
                        <a:spcAft>
                          <a:spcPts val="0"/>
                        </a:spcAft>
                      </a:pPr>
                      <a:r>
                        <a:rPr lang="tr-TR" sz="850">
                          <a:effectLst/>
                        </a:rPr>
                        <a:t> </a:t>
                      </a:r>
                      <a:endParaRPr lang="tr-TR" sz="1100">
                        <a:effectLst/>
                      </a:endParaRPr>
                    </a:p>
                    <a:p>
                      <a:pPr marL="362585">
                        <a:spcAft>
                          <a:spcPts val="0"/>
                        </a:spcAft>
                      </a:pPr>
                      <a:r>
                        <a:rPr lang="tr-TR" sz="1100">
                          <a:effectLst/>
                        </a:rPr>
                        <a:t>20</a:t>
                      </a:r>
                      <a:endParaRPr lang="tr-TR" sz="1100">
                        <a:effectLst/>
                        <a:latin typeface="Calibri"/>
                        <a:ea typeface="Calibri"/>
                        <a:cs typeface="Calibri"/>
                      </a:endParaRPr>
                    </a:p>
                  </a:txBody>
                  <a:tcPr marL="0" marR="0" marT="0" marB="0"/>
                </a:tc>
                <a:tc vMerge="1">
                  <a:txBody>
                    <a:bodyPr/>
                    <a:lstStyle/>
                    <a:p>
                      <a:endParaRPr lang="tr-TR"/>
                    </a:p>
                  </a:txBody>
                  <a:tcPr/>
                </a:tc>
                <a:tc vMerge="1">
                  <a:txBody>
                    <a:bodyPr/>
                    <a:lstStyle/>
                    <a:p>
                      <a:endParaRPr lang="tr-TR"/>
                    </a:p>
                  </a:txBody>
                  <a:tcPr/>
                </a:tc>
              </a:tr>
              <a:tr h="446118">
                <a:tc>
                  <a:txBody>
                    <a:bodyPr/>
                    <a:lstStyle/>
                    <a:p>
                      <a:pPr>
                        <a:spcBef>
                          <a:spcPts val="5"/>
                        </a:spcBef>
                        <a:spcAft>
                          <a:spcPts val="0"/>
                        </a:spcAft>
                      </a:pPr>
                      <a:r>
                        <a:rPr lang="tr-TR" sz="1200">
                          <a:effectLst/>
                        </a:rPr>
                        <a:t> </a:t>
                      </a:r>
                      <a:endParaRPr lang="tr-TR" sz="1100">
                        <a:effectLst/>
                      </a:endParaRPr>
                    </a:p>
                    <a:p>
                      <a:pPr marL="2540">
                        <a:lnSpc>
                          <a:spcPts val="1210"/>
                        </a:lnSpc>
                        <a:spcAft>
                          <a:spcPts val="0"/>
                        </a:spcAft>
                      </a:pPr>
                      <a:r>
                        <a:rPr lang="tr-TR" sz="1100">
                          <a:effectLst/>
                        </a:rPr>
                        <a:t>Temel Matematik</a:t>
                      </a:r>
                      <a:endParaRPr lang="tr-TR" sz="1100">
                        <a:effectLst/>
                        <a:latin typeface="Calibri"/>
                        <a:ea typeface="Calibri"/>
                        <a:cs typeface="Calibri"/>
                      </a:endParaRPr>
                    </a:p>
                  </a:txBody>
                  <a:tcPr marL="0" marR="0" marT="0" marB="0"/>
                </a:tc>
                <a:tc>
                  <a:txBody>
                    <a:bodyPr/>
                    <a:lstStyle/>
                    <a:p>
                      <a:pPr>
                        <a:spcBef>
                          <a:spcPts val="5"/>
                        </a:spcBef>
                        <a:spcAft>
                          <a:spcPts val="0"/>
                        </a:spcAft>
                      </a:pPr>
                      <a:r>
                        <a:rPr lang="tr-TR" sz="1200">
                          <a:effectLst/>
                        </a:rPr>
                        <a:t> </a:t>
                      </a:r>
                      <a:endParaRPr lang="tr-TR" sz="1100">
                        <a:effectLst/>
                      </a:endParaRPr>
                    </a:p>
                    <a:p>
                      <a:pPr marL="363855">
                        <a:lnSpc>
                          <a:spcPts val="1210"/>
                        </a:lnSpc>
                        <a:spcAft>
                          <a:spcPts val="0"/>
                        </a:spcAft>
                      </a:pPr>
                      <a:r>
                        <a:rPr lang="tr-TR" sz="1100">
                          <a:effectLst/>
                        </a:rPr>
                        <a:t>40</a:t>
                      </a:r>
                      <a:endParaRPr lang="tr-TR" sz="1100">
                        <a:effectLst/>
                        <a:latin typeface="Calibri"/>
                        <a:ea typeface="Calibri"/>
                        <a:cs typeface="Calibri"/>
                      </a:endParaRPr>
                    </a:p>
                  </a:txBody>
                  <a:tcPr marL="0" marR="0" marT="0" marB="0"/>
                </a:tc>
                <a:tc vMerge="1">
                  <a:txBody>
                    <a:bodyPr/>
                    <a:lstStyle/>
                    <a:p>
                      <a:endParaRPr lang="tr-TR"/>
                    </a:p>
                  </a:txBody>
                  <a:tcPr/>
                </a:tc>
                <a:tc vMerge="1">
                  <a:txBody>
                    <a:bodyPr/>
                    <a:lstStyle/>
                    <a:p>
                      <a:endParaRPr lang="tr-TR"/>
                    </a:p>
                  </a:txBody>
                  <a:tcPr/>
                </a:tc>
              </a:tr>
              <a:tr h="1185235">
                <a:tc>
                  <a:txBody>
                    <a:bodyPr/>
                    <a:lstStyle/>
                    <a:p>
                      <a:pPr>
                        <a:spcBef>
                          <a:spcPts val="55"/>
                        </a:spcBef>
                        <a:spcAft>
                          <a:spcPts val="0"/>
                        </a:spcAft>
                      </a:pPr>
                      <a:r>
                        <a:rPr lang="tr-TR" sz="1200">
                          <a:effectLst/>
                        </a:rPr>
                        <a:t> </a:t>
                      </a:r>
                      <a:endParaRPr lang="tr-TR" sz="1100">
                        <a:effectLst/>
                      </a:endParaRPr>
                    </a:p>
                    <a:p>
                      <a:pPr marL="2540">
                        <a:spcAft>
                          <a:spcPts val="0"/>
                        </a:spcAft>
                      </a:pPr>
                      <a:r>
                        <a:rPr lang="tr-TR" sz="1100">
                          <a:effectLst/>
                        </a:rPr>
                        <a:t>Fen Bilimleri</a:t>
                      </a:r>
                    </a:p>
                    <a:p>
                      <a:pPr marL="342900" lvl="0" indent="-342900">
                        <a:spcBef>
                          <a:spcPts val="65"/>
                        </a:spcBef>
                        <a:spcAft>
                          <a:spcPts val="0"/>
                        </a:spcAft>
                        <a:buSzPts val="1100"/>
                        <a:buFont typeface="Symbol"/>
                        <a:buChar char=""/>
                        <a:tabLst>
                          <a:tab pos="452120" algn="l"/>
                          <a:tab pos="452755" algn="l"/>
                        </a:tabLst>
                      </a:pPr>
                      <a:r>
                        <a:rPr lang="tr-TR" sz="1100">
                          <a:effectLst/>
                        </a:rPr>
                        <a:t>Biyoloji: (6</a:t>
                      </a:r>
                      <a:r>
                        <a:rPr lang="tr-TR" sz="1100" spc="-10">
                          <a:effectLst/>
                        </a:rPr>
                        <a:t> </a:t>
                      </a:r>
                      <a:r>
                        <a:rPr lang="tr-TR" sz="1100">
                          <a:effectLst/>
                        </a:rPr>
                        <a:t>soru)</a:t>
                      </a:r>
                    </a:p>
                    <a:p>
                      <a:pPr marL="342900" lvl="0" indent="-342900">
                        <a:spcBef>
                          <a:spcPts val="50"/>
                        </a:spcBef>
                        <a:spcAft>
                          <a:spcPts val="0"/>
                        </a:spcAft>
                        <a:buSzPts val="1100"/>
                        <a:buFont typeface="Symbol"/>
                        <a:buChar char=""/>
                        <a:tabLst>
                          <a:tab pos="452120" algn="l"/>
                          <a:tab pos="452755" algn="l"/>
                        </a:tabLst>
                      </a:pPr>
                      <a:r>
                        <a:rPr lang="tr-TR" sz="1100">
                          <a:effectLst/>
                        </a:rPr>
                        <a:t>Fizik: (7</a:t>
                      </a:r>
                      <a:r>
                        <a:rPr lang="tr-TR" sz="1100" spc="-30">
                          <a:effectLst/>
                        </a:rPr>
                        <a:t> </a:t>
                      </a:r>
                      <a:r>
                        <a:rPr lang="tr-TR" sz="1100">
                          <a:effectLst/>
                        </a:rPr>
                        <a:t>soru)</a:t>
                      </a:r>
                    </a:p>
                    <a:p>
                      <a:pPr marL="342900" lvl="0" indent="-342900">
                        <a:lnSpc>
                          <a:spcPts val="1305"/>
                        </a:lnSpc>
                        <a:spcBef>
                          <a:spcPts val="65"/>
                        </a:spcBef>
                        <a:spcAft>
                          <a:spcPts val="0"/>
                        </a:spcAft>
                        <a:buSzPts val="1100"/>
                        <a:buFont typeface="Symbol"/>
                        <a:buChar char=""/>
                        <a:tabLst>
                          <a:tab pos="452120" algn="l"/>
                          <a:tab pos="452755" algn="l"/>
                        </a:tabLst>
                      </a:pPr>
                      <a:r>
                        <a:rPr lang="tr-TR" sz="1100">
                          <a:effectLst/>
                        </a:rPr>
                        <a:t>Kimya: (7</a:t>
                      </a:r>
                      <a:r>
                        <a:rPr lang="tr-TR" sz="1100" spc="-30">
                          <a:effectLst/>
                        </a:rPr>
                        <a:t> </a:t>
                      </a:r>
                      <a:r>
                        <a:rPr lang="tr-TR" sz="1100">
                          <a:effectLst/>
                        </a:rPr>
                        <a:t>soru)</a:t>
                      </a:r>
                      <a:endParaRPr lang="tr-TR" sz="1100">
                        <a:effectLst/>
                        <a:latin typeface="Calibri"/>
                        <a:ea typeface="Symbol"/>
                        <a:cs typeface="Symbol"/>
                      </a:endParaRPr>
                    </a:p>
                  </a:txBody>
                  <a:tcPr marL="0" marR="0" marT="0" marB="0"/>
                </a:tc>
                <a:tc>
                  <a:txBody>
                    <a:bodyPr/>
                    <a:lstStyle/>
                    <a:p>
                      <a:pPr>
                        <a:spcAft>
                          <a:spcPts val="0"/>
                        </a:spcAft>
                      </a:pPr>
                      <a:r>
                        <a:rPr lang="tr-TR" sz="1100">
                          <a:effectLst/>
                        </a:rPr>
                        <a:t> </a:t>
                      </a:r>
                    </a:p>
                    <a:p>
                      <a:pPr>
                        <a:spcBef>
                          <a:spcPts val="50"/>
                        </a:spcBef>
                        <a:spcAft>
                          <a:spcPts val="0"/>
                        </a:spcAft>
                      </a:pPr>
                      <a:r>
                        <a:rPr lang="tr-TR" sz="1400">
                          <a:effectLst/>
                        </a:rPr>
                        <a:t> </a:t>
                      </a:r>
                      <a:endParaRPr lang="tr-TR" sz="1100">
                        <a:effectLst/>
                      </a:endParaRPr>
                    </a:p>
                    <a:p>
                      <a:pPr marL="362585">
                        <a:spcAft>
                          <a:spcPts val="0"/>
                        </a:spcAft>
                      </a:pPr>
                      <a:r>
                        <a:rPr lang="tr-TR" sz="1100">
                          <a:effectLst/>
                        </a:rPr>
                        <a:t>20</a:t>
                      </a:r>
                      <a:endParaRPr lang="tr-TR" sz="1100">
                        <a:effectLst/>
                        <a:latin typeface="Calibri"/>
                        <a:ea typeface="Calibri"/>
                        <a:cs typeface="Calibri"/>
                      </a:endParaRPr>
                    </a:p>
                  </a:txBody>
                  <a:tcPr marL="0" marR="0" marT="0" marB="0"/>
                </a:tc>
                <a:tc vMerge="1">
                  <a:txBody>
                    <a:bodyPr/>
                    <a:lstStyle/>
                    <a:p>
                      <a:endParaRPr lang="tr-TR"/>
                    </a:p>
                  </a:txBody>
                  <a:tcPr/>
                </a:tc>
                <a:tc vMerge="1">
                  <a:txBody>
                    <a:bodyPr/>
                    <a:lstStyle/>
                    <a:p>
                      <a:endParaRPr lang="tr-TR"/>
                    </a:p>
                  </a:txBody>
                  <a:tcPr/>
                </a:tc>
              </a:tr>
              <a:tr h="438670">
                <a:tc>
                  <a:txBody>
                    <a:bodyPr/>
                    <a:lstStyle/>
                    <a:p>
                      <a:pPr>
                        <a:spcBef>
                          <a:spcPts val="15"/>
                        </a:spcBef>
                        <a:spcAft>
                          <a:spcPts val="0"/>
                        </a:spcAft>
                      </a:pPr>
                      <a:r>
                        <a:rPr lang="tr-TR" sz="1150">
                          <a:effectLst/>
                        </a:rPr>
                        <a:t> </a:t>
                      </a:r>
                      <a:endParaRPr lang="tr-TR" sz="1100">
                        <a:effectLst/>
                      </a:endParaRPr>
                    </a:p>
                    <a:p>
                      <a:pPr marR="31750" algn="r">
                        <a:lnSpc>
                          <a:spcPts val="1210"/>
                        </a:lnSpc>
                        <a:spcAft>
                          <a:spcPts val="0"/>
                        </a:spcAft>
                      </a:pPr>
                      <a:r>
                        <a:rPr lang="tr-TR" sz="1100">
                          <a:effectLst/>
                        </a:rPr>
                        <a:t>Toplam</a:t>
                      </a:r>
                      <a:endParaRPr lang="tr-TR" sz="1100">
                        <a:effectLst/>
                        <a:latin typeface="Calibri"/>
                        <a:ea typeface="Calibri"/>
                        <a:cs typeface="Calibri"/>
                      </a:endParaRPr>
                    </a:p>
                  </a:txBody>
                  <a:tcPr marL="0" marR="0" marT="0" marB="0"/>
                </a:tc>
                <a:tc>
                  <a:txBody>
                    <a:bodyPr/>
                    <a:lstStyle/>
                    <a:p>
                      <a:pPr>
                        <a:spcBef>
                          <a:spcPts val="15"/>
                        </a:spcBef>
                        <a:spcAft>
                          <a:spcPts val="0"/>
                        </a:spcAft>
                      </a:pPr>
                      <a:r>
                        <a:rPr lang="tr-TR" sz="1150">
                          <a:effectLst/>
                        </a:rPr>
                        <a:t> </a:t>
                      </a:r>
                      <a:endParaRPr lang="tr-TR" sz="1100">
                        <a:effectLst/>
                      </a:endParaRPr>
                    </a:p>
                    <a:p>
                      <a:pPr marL="328930">
                        <a:lnSpc>
                          <a:spcPts val="1210"/>
                        </a:lnSpc>
                        <a:spcAft>
                          <a:spcPts val="0"/>
                        </a:spcAft>
                      </a:pPr>
                      <a:r>
                        <a:rPr lang="tr-TR" sz="1100">
                          <a:effectLst/>
                        </a:rPr>
                        <a:t>120</a:t>
                      </a:r>
                      <a:endParaRPr lang="tr-TR" sz="1100">
                        <a:effectLst/>
                        <a:latin typeface="Calibri"/>
                        <a:ea typeface="Calibri"/>
                        <a:cs typeface="Calibri"/>
                      </a:endParaRPr>
                    </a:p>
                  </a:txBody>
                  <a:tcPr marL="0" marR="0" marT="0" marB="0"/>
                </a:tc>
                <a:tc>
                  <a:txBody>
                    <a:bodyPr/>
                    <a:lstStyle/>
                    <a:p>
                      <a:pPr>
                        <a:spcBef>
                          <a:spcPts val="15"/>
                        </a:spcBef>
                        <a:spcAft>
                          <a:spcPts val="0"/>
                        </a:spcAft>
                      </a:pPr>
                      <a:r>
                        <a:rPr lang="tr-TR" sz="1150" dirty="0">
                          <a:effectLst/>
                        </a:rPr>
                        <a:t> </a:t>
                      </a:r>
                      <a:endParaRPr lang="tr-TR" sz="1100" dirty="0">
                        <a:effectLst/>
                      </a:endParaRPr>
                    </a:p>
                    <a:p>
                      <a:pPr marL="203200">
                        <a:lnSpc>
                          <a:spcPts val="1210"/>
                        </a:lnSpc>
                        <a:spcAft>
                          <a:spcPts val="0"/>
                        </a:spcAft>
                      </a:pPr>
                      <a:r>
                        <a:rPr lang="tr-TR" sz="1100" dirty="0">
                          <a:effectLst/>
                        </a:rPr>
                        <a:t>135 dk.</a:t>
                      </a:r>
                      <a:endParaRPr lang="tr-TR" sz="1100" dirty="0">
                        <a:effectLst/>
                        <a:latin typeface="Calibri"/>
                        <a:ea typeface="Calibri"/>
                        <a:cs typeface="Calibri"/>
                      </a:endParaRPr>
                    </a:p>
                  </a:txBody>
                  <a:tcPr marL="0" marR="0" marT="0" marB="0"/>
                </a:tc>
                <a:tc vMerge="1">
                  <a:txBody>
                    <a:bodyPr/>
                    <a:lstStyle/>
                    <a:p>
                      <a:endParaRPr lang="tr-TR"/>
                    </a:p>
                  </a:txBody>
                  <a:tcPr/>
                </a:tc>
              </a:tr>
            </a:tbl>
          </a:graphicData>
        </a:graphic>
      </p:graphicFrame>
    </p:spTree>
    <p:extLst>
      <p:ext uri="{BB962C8B-B14F-4D97-AF65-F5344CB8AC3E}">
        <p14:creationId xmlns:p14="http://schemas.microsoft.com/office/powerpoint/2010/main" val="2391419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785395"/>
          </a:xfrm>
        </p:spPr>
        <p:txBody>
          <a:bodyPr>
            <a:normAutofit fontScale="92500" lnSpcReduction="10000"/>
          </a:bodyPr>
          <a:lstStyle/>
          <a:p>
            <a:pPr algn="just"/>
            <a:r>
              <a:rPr lang="tr-TR" dirty="0"/>
              <a:t>TYT sınavında öğrencilerimizin temel yeterliliklerinin esas alındığı Türkçe temel yeterlilik testindeki 40 soruya ek olarak </a:t>
            </a:r>
            <a:r>
              <a:rPr lang="tr-TR" b="1" dirty="0"/>
              <a:t>20 Sosyal Bilimler (Coğrafya, Din Kültürü ve Ahlak Bilgisi, Felsefe, Tarih) sorusu, </a:t>
            </a:r>
            <a:endParaRPr lang="tr-TR" b="1" dirty="0" smtClean="0"/>
          </a:p>
          <a:p>
            <a:pPr algn="just"/>
            <a:r>
              <a:rPr lang="tr-TR" dirty="0" smtClean="0"/>
              <a:t>Temel </a:t>
            </a:r>
            <a:r>
              <a:rPr lang="tr-TR" dirty="0"/>
              <a:t>Matematik testindeki 40 soruya ek olarak </a:t>
            </a:r>
            <a:r>
              <a:rPr lang="tr-TR" b="1" dirty="0"/>
              <a:t>20 Fen Bilimleri sorusu (Biyoloji, Fizik, Kimya) </a:t>
            </a:r>
            <a:r>
              <a:rPr lang="tr-TR" dirty="0"/>
              <a:t>olmak üzere toplam </a:t>
            </a:r>
            <a:r>
              <a:rPr lang="tr-TR" b="1" dirty="0"/>
              <a:t>120 soru </a:t>
            </a:r>
            <a:r>
              <a:rPr lang="tr-TR" dirty="0"/>
              <a:t>yer alacaktır. </a:t>
            </a:r>
            <a:endParaRPr lang="tr-TR" dirty="0" smtClean="0"/>
          </a:p>
          <a:p>
            <a:pPr algn="just"/>
            <a:r>
              <a:rPr lang="tr-TR" dirty="0" smtClean="0"/>
              <a:t>Sosyal </a:t>
            </a:r>
            <a:r>
              <a:rPr lang="tr-TR" dirty="0"/>
              <a:t>Bilimler ve Fen Bilimleri testlerindeki soru adetleri, derslerin ortaöğretim programlarındaki ders saatleri yoğunluğuna göre değil, öğrencilerin temel yetkinliklerinin oluşmasına katkı sağlayan bilim alanlarına göre biri diğerinden üstün tutulmadan mümkün olduğunca eşit olarak dağıtılmıştır.</a:t>
            </a:r>
          </a:p>
          <a:p>
            <a:pPr algn="just"/>
            <a:endParaRPr lang="tr-TR" dirty="0"/>
          </a:p>
        </p:txBody>
      </p:sp>
    </p:spTree>
    <p:extLst>
      <p:ext uri="{BB962C8B-B14F-4D97-AF65-F5344CB8AC3E}">
        <p14:creationId xmlns:p14="http://schemas.microsoft.com/office/powerpoint/2010/main" val="2422769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29600" cy="4389120"/>
          </a:xfrm>
        </p:spPr>
        <p:txBody>
          <a:bodyPr>
            <a:normAutofit/>
          </a:bodyPr>
          <a:lstStyle/>
          <a:p>
            <a:pPr fontAlgn="base"/>
            <a:r>
              <a:rPr lang="tr-TR" dirty="0"/>
              <a:t>Lisans programlarına geçiş için aranan 180 baraj puanının, adayın birinci oturumla birlikte ikinci oturumdaki performansının da dikkate alınarak hesaplanmasına karar verildi.</a:t>
            </a:r>
          </a:p>
          <a:p>
            <a:pPr fontAlgn="base"/>
            <a:r>
              <a:rPr lang="tr-TR" dirty="0"/>
              <a:t>Buna göre, lisans programlarına geçiş için, adayın Temel Yeterlilik Testi (TYT) puanının yüzde 40'ı ve öğleden sonraki oturumdaki puanının yüzde 60'ının toplamının 180 ve üzeri olması gerekecek. </a:t>
            </a:r>
          </a:p>
          <a:p>
            <a:pPr fontAlgn="base"/>
            <a:r>
              <a:rPr lang="tr-TR" dirty="0" smtClean="0"/>
              <a:t>Yükseköğretim </a:t>
            </a:r>
            <a:r>
              <a:rPr lang="tr-TR" dirty="0"/>
              <a:t>kurumlarına geçiş için </a:t>
            </a:r>
            <a:r>
              <a:rPr lang="tr-TR" dirty="0" err="1"/>
              <a:t>TYT'den</a:t>
            </a:r>
            <a:r>
              <a:rPr lang="tr-TR" dirty="0"/>
              <a:t> </a:t>
            </a:r>
            <a:r>
              <a:rPr lang="tr-TR" b="1" dirty="0"/>
              <a:t>150 baraj puanının aranmasına </a:t>
            </a:r>
            <a:r>
              <a:rPr lang="tr-TR" dirty="0"/>
              <a:t>devam edilecek.</a:t>
            </a:r>
          </a:p>
          <a:p>
            <a:endParaRPr lang="tr-TR" dirty="0"/>
          </a:p>
        </p:txBody>
      </p:sp>
    </p:spTree>
    <p:extLst>
      <p:ext uri="{BB962C8B-B14F-4D97-AF65-F5344CB8AC3E}">
        <p14:creationId xmlns:p14="http://schemas.microsoft.com/office/powerpoint/2010/main" val="1465047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32027" y="2276872"/>
            <a:ext cx="6912768" cy="2506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ikdörtgen 1"/>
          <p:cNvSpPr/>
          <p:nvPr/>
        </p:nvSpPr>
        <p:spPr>
          <a:xfrm>
            <a:off x="323528" y="1124744"/>
            <a:ext cx="8136904" cy="923330"/>
          </a:xfrm>
          <a:prstGeom prst="rect">
            <a:avLst/>
          </a:prstGeom>
        </p:spPr>
        <p:txBody>
          <a:bodyPr wrap="square">
            <a:spAutoFit/>
          </a:bodyPr>
          <a:lstStyle/>
          <a:p>
            <a:r>
              <a:rPr lang="tr-TR" b="1" dirty="0" smtClean="0">
                <a:solidFill>
                  <a:srgbClr val="FF0000"/>
                </a:solidFill>
              </a:rPr>
              <a:t>İKİNCİ OTURUM – 16 Haziran 2018 Pazar günü sabah gerçekleştirilecektir.</a:t>
            </a:r>
            <a:endParaRPr lang="tr-TR" dirty="0">
              <a:solidFill>
                <a:srgbClr val="FF0000"/>
              </a:solidFill>
            </a:endParaRPr>
          </a:p>
          <a:p>
            <a:endParaRPr lang="tr-TR" b="1" dirty="0" smtClean="0"/>
          </a:p>
          <a:p>
            <a:r>
              <a:rPr lang="tr-TR" b="1" dirty="0" smtClean="0"/>
              <a:t>Sözel</a:t>
            </a:r>
            <a:r>
              <a:rPr lang="tr-TR" b="1" dirty="0"/>
              <a:t>, Sayısal ve Eşit Ağırlık Testleri</a:t>
            </a:r>
            <a:endParaRPr lang="tr-TR" dirty="0"/>
          </a:p>
        </p:txBody>
      </p:sp>
      <p:sp>
        <p:nvSpPr>
          <p:cNvPr id="6" name="Dikdörtgen 5"/>
          <p:cNvSpPr/>
          <p:nvPr/>
        </p:nvSpPr>
        <p:spPr>
          <a:xfrm>
            <a:off x="827584" y="5157192"/>
            <a:ext cx="6696744" cy="646331"/>
          </a:xfrm>
          <a:prstGeom prst="rect">
            <a:avLst/>
          </a:prstGeom>
        </p:spPr>
        <p:txBody>
          <a:bodyPr wrap="square">
            <a:spAutoFit/>
          </a:bodyPr>
          <a:lstStyle/>
          <a:p>
            <a:r>
              <a:rPr lang="tr-TR" dirty="0"/>
              <a:t>Yükseköğretim Kurumları Sınavında puan türlerinin tümünden tercih yapmak isteyen adaylar için de yeterli süre verilmiştir</a:t>
            </a:r>
          </a:p>
        </p:txBody>
      </p:sp>
    </p:spTree>
    <p:extLst>
      <p:ext uri="{BB962C8B-B14F-4D97-AF65-F5344CB8AC3E}">
        <p14:creationId xmlns:p14="http://schemas.microsoft.com/office/powerpoint/2010/main" val="1027632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836712"/>
            <a:ext cx="8229600" cy="864096"/>
          </a:xfrm>
        </p:spPr>
        <p:txBody>
          <a:bodyPr>
            <a:noAutofit/>
          </a:bodyPr>
          <a:lstStyle/>
          <a:p>
            <a:pPr fontAlgn="base"/>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000" dirty="0" smtClean="0"/>
              <a:t>Adaylar </a:t>
            </a:r>
            <a:r>
              <a:rPr lang="tr-TR" sz="2000" dirty="0"/>
              <a:t>ikinci oturumdaki testlerden yerleşmeyi hedeflediği programın puan türünü dikkate alarak, ilgili testlerdeki soruları cevaplandırabilir.</a:t>
            </a:r>
            <a:br>
              <a:rPr lang="tr-TR" sz="2000" dirty="0"/>
            </a:br>
            <a:endParaRPr lang="tr-TR" sz="2000"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528660061"/>
              </p:ext>
            </p:extLst>
          </p:nvPr>
        </p:nvGraphicFramePr>
        <p:xfrm>
          <a:off x="395536" y="1735624"/>
          <a:ext cx="7632848" cy="2422564"/>
        </p:xfrm>
        <a:graphic>
          <a:graphicData uri="http://schemas.openxmlformats.org/drawingml/2006/table">
            <a:tbl>
              <a:tblPr/>
              <a:tblGrid>
                <a:gridCol w="95015"/>
                <a:gridCol w="2660411"/>
                <a:gridCol w="73334"/>
                <a:gridCol w="1304380"/>
                <a:gridCol w="1156012"/>
                <a:gridCol w="1219355"/>
                <a:gridCol w="1124341"/>
              </a:tblGrid>
              <a:tr h="211508">
                <a:tc>
                  <a:txBody>
                    <a:bodyPr/>
                    <a:lstStyle/>
                    <a:p>
                      <a:pPr>
                        <a:spcAft>
                          <a:spcPts val="0"/>
                        </a:spcAft>
                      </a:pPr>
                      <a:r>
                        <a:rPr lang="tr-TR" sz="1200" dirty="0">
                          <a:effectLst/>
                          <a:latin typeface="Times New Roman"/>
                          <a:ea typeface="Times New Roman"/>
                          <a:cs typeface="Arial"/>
                        </a:rPr>
                        <a:t> </a:t>
                      </a: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FFF2CC"/>
                      </a:solidFill>
                      <a:prstDash val="solid"/>
                      <a:round/>
                      <a:headEnd type="none" w="med" len="med"/>
                      <a:tailEnd type="none" w="med" len="med"/>
                    </a:lnB>
                    <a:solidFill>
                      <a:srgbClr val="FFF2CC"/>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FFF2CC"/>
                      </a:solidFill>
                      <a:prstDash val="solid"/>
                      <a:round/>
                      <a:headEnd type="none" w="med" len="med"/>
                      <a:tailEnd type="none" w="med" len="med"/>
                    </a:lnB>
                    <a:solidFill>
                      <a:srgbClr val="FFF2CC"/>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2CC"/>
                      </a:solidFill>
                      <a:prstDash val="solid"/>
                      <a:round/>
                      <a:headEnd type="none" w="med" len="med"/>
                      <a:tailEnd type="none" w="med" len="med"/>
                    </a:lnB>
                    <a:solidFill>
                      <a:srgbClr val="FFF2CC"/>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D9E2F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gridSpan="2">
                  <a:txBody>
                    <a:bodyPr/>
                    <a:lstStyle/>
                    <a:p>
                      <a:pPr marL="520700">
                        <a:spcAft>
                          <a:spcPts val="0"/>
                        </a:spcAft>
                      </a:pPr>
                      <a:r>
                        <a:rPr lang="tr-TR" sz="1200" b="1">
                          <a:effectLst/>
                          <a:latin typeface="Times New Roman"/>
                          <a:ea typeface="Times New Roman"/>
                          <a:cs typeface="Arial"/>
                        </a:rPr>
                        <a:t>TESTLER</a:t>
                      </a:r>
                      <a:endParaRPr lang="tr-TR" sz="1000">
                        <a:effectLst/>
                        <a:latin typeface="Calibri"/>
                        <a:ea typeface="Calibri"/>
                        <a:cs typeface="Arial"/>
                      </a:endParaRPr>
                    </a:p>
                  </a:txBody>
                  <a:tcPr marL="0" marR="0" marT="0" marB="0" anchor="b">
                    <a:lnL w="12700" cap="flat" cmpd="sng" algn="ctr">
                      <a:solidFill>
                        <a:srgbClr val="D9E2F3"/>
                      </a:solidFill>
                      <a:prstDash val="solid"/>
                      <a:round/>
                      <a:headEnd type="none" w="med" len="med"/>
                      <a:tailEnd type="none" w="med" len="med"/>
                    </a:lnL>
                    <a:lnR w="12700" cap="flat" cmpd="sng" algn="ctr">
                      <a:solidFill>
                        <a:srgbClr val="D9E2F3"/>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tr-TR"/>
                    </a:p>
                  </a:txBody>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D9E2F3"/>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r>
              <a:tr h="320909">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FFF2CC"/>
                      </a:solidFill>
                      <a:prstDash val="solid"/>
                      <a:round/>
                      <a:headEnd type="none" w="med" len="med"/>
                      <a:tailEnd type="none" w="med" len="med"/>
                    </a:lnT>
                    <a:lnB>
                      <a:noFill/>
                    </a:lnB>
                    <a:solidFill>
                      <a:srgbClr val="FFF2CC"/>
                    </a:solidFill>
                  </a:tcPr>
                </a:tc>
                <a:tc rowSpan="2">
                  <a:txBody>
                    <a:bodyPr/>
                    <a:lstStyle/>
                    <a:p>
                      <a:pPr>
                        <a:spcAft>
                          <a:spcPts val="0"/>
                        </a:spcAft>
                      </a:pPr>
                      <a:r>
                        <a:rPr lang="tr-TR" sz="1300" b="1">
                          <a:effectLst/>
                          <a:latin typeface="Times New Roman"/>
                          <a:ea typeface="Times New Roman"/>
                          <a:cs typeface="Arial"/>
                        </a:rPr>
                        <a:t>Aday, yerleşmeyi</a:t>
                      </a:r>
                      <a:endParaRPr lang="tr-TR" sz="1000">
                        <a:effectLst/>
                        <a:latin typeface="Calibri"/>
                        <a:ea typeface="Calibri"/>
                        <a:cs typeface="Arial"/>
                      </a:endParaRPr>
                    </a:p>
                  </a:txBody>
                  <a:tcPr marL="0" marR="0" marT="0" marB="0" anchor="b">
                    <a:lnL>
                      <a:noFill/>
                    </a:lnL>
                    <a:lnR>
                      <a:noFill/>
                    </a:lnR>
                    <a:lnT w="12700" cap="flat" cmpd="sng" algn="ctr">
                      <a:solidFill>
                        <a:srgbClr val="FFF2CC"/>
                      </a:solidFill>
                      <a:prstDash val="solid"/>
                      <a:round/>
                      <a:headEnd type="none" w="med" len="med"/>
                      <a:tailEnd type="none" w="med" len="med"/>
                    </a:lnT>
                    <a:lnB>
                      <a:noFill/>
                    </a:lnB>
                    <a:solidFill>
                      <a:srgbClr val="FFF2CC"/>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FFF2CC"/>
                      </a:solidFill>
                      <a:prstDash val="solid"/>
                      <a:round/>
                      <a:headEnd type="none" w="med" len="med"/>
                      <a:tailEnd type="none" w="med" len="med"/>
                    </a:lnT>
                    <a:lnB>
                      <a:noFill/>
                    </a:lnB>
                    <a:solidFill>
                      <a:srgbClr val="FFF2CC"/>
                    </a:solidFill>
                  </a:tcPr>
                </a:tc>
                <a:tc>
                  <a:txBody>
                    <a:bodyPr/>
                    <a:lstStyle/>
                    <a:p>
                      <a:pPr algn="ctr">
                        <a:spcAft>
                          <a:spcPts val="0"/>
                        </a:spcAft>
                      </a:pPr>
                      <a:r>
                        <a:rPr lang="tr-TR" sz="1200" b="1">
                          <a:effectLst/>
                          <a:latin typeface="Times New Roman"/>
                          <a:ea typeface="Times New Roman"/>
                          <a:cs typeface="Arial"/>
                        </a:rPr>
                        <a:t>Türk Dili ve</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E2F3"/>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E2F3"/>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E2F3"/>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E2F3"/>
                    </a:solidFill>
                  </a:tcPr>
                </a:tc>
              </a:tr>
              <a:tr h="133217">
                <a:tc>
                  <a:txBody>
                    <a:bodyPr/>
                    <a:lstStyle/>
                    <a:p>
                      <a:pPr>
                        <a:spcAft>
                          <a:spcPts val="0"/>
                        </a:spcAft>
                      </a:pPr>
                      <a:r>
                        <a:rPr lang="tr-TR" sz="10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2CC"/>
                    </a:solidFill>
                  </a:tcPr>
                </a:tc>
                <a:tc vMerge="1">
                  <a:txBody>
                    <a:bodyPr/>
                    <a:lstStyle/>
                    <a:p>
                      <a:endParaRPr lang="tr-TR"/>
                    </a:p>
                  </a:txBody>
                  <a:tcPr/>
                </a:tc>
                <a:tc>
                  <a:txBody>
                    <a:bodyPr/>
                    <a:lstStyle/>
                    <a:p>
                      <a:pPr>
                        <a:spcAft>
                          <a:spcPts val="0"/>
                        </a:spcAft>
                      </a:pPr>
                      <a:r>
                        <a:rPr lang="tr-TR" sz="10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a:lnSpc>
                          <a:spcPts val="1175"/>
                        </a:lnSpc>
                        <a:spcAft>
                          <a:spcPts val="0"/>
                        </a:spcAft>
                      </a:pPr>
                      <a:r>
                        <a:rPr lang="tr-TR" sz="1200" b="1">
                          <a:effectLst/>
                          <a:latin typeface="Times New Roman"/>
                          <a:ea typeface="Times New Roman"/>
                          <a:cs typeface="Arial"/>
                        </a:rPr>
                        <a:t>Edebiyatı-</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9E2F3"/>
                    </a:solidFill>
                  </a:tcPr>
                </a:tc>
                <a:tc>
                  <a:txBody>
                    <a:bodyPr/>
                    <a:lstStyle/>
                    <a:p>
                      <a:pPr>
                        <a:spcAft>
                          <a:spcPts val="0"/>
                        </a:spcAft>
                      </a:pPr>
                      <a:r>
                        <a:rPr lang="tr-TR" sz="10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9E2F3"/>
                    </a:solidFill>
                  </a:tcPr>
                </a:tc>
                <a:tc>
                  <a:txBody>
                    <a:bodyPr/>
                    <a:lstStyle/>
                    <a:p>
                      <a:pPr>
                        <a:spcAft>
                          <a:spcPts val="0"/>
                        </a:spcAft>
                      </a:pPr>
                      <a:r>
                        <a:rPr lang="tr-TR" sz="10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9E2F3"/>
                    </a:solidFill>
                  </a:tcPr>
                </a:tc>
                <a:tc>
                  <a:txBody>
                    <a:bodyPr/>
                    <a:lstStyle/>
                    <a:p>
                      <a:pPr>
                        <a:spcAft>
                          <a:spcPts val="0"/>
                        </a:spcAft>
                      </a:pPr>
                      <a:r>
                        <a:rPr lang="tr-TR" sz="10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9E2F3"/>
                    </a:solidFill>
                  </a:tcPr>
                </a:tc>
              </a:tr>
              <a:tr h="165213">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nSpc>
                          <a:spcPts val="1480"/>
                        </a:lnSpc>
                        <a:spcAft>
                          <a:spcPts val="0"/>
                        </a:spcAft>
                      </a:pPr>
                      <a:r>
                        <a:rPr lang="tr-TR" sz="1300" b="1">
                          <a:effectLst/>
                          <a:latin typeface="Times New Roman"/>
                          <a:ea typeface="Times New Roman"/>
                          <a:cs typeface="Arial"/>
                        </a:rPr>
                        <a:t>hedeflediği programın puan</a:t>
                      </a:r>
                      <a:endParaRPr lang="tr-TR" sz="1000">
                        <a:effectLst/>
                        <a:latin typeface="Calibri"/>
                        <a:ea typeface="Calibri"/>
                        <a:cs typeface="Arial"/>
                      </a:endParaRPr>
                    </a:p>
                  </a:txBody>
                  <a:tcPr marL="0" marR="0" marT="0" marB="0" anchor="b">
                    <a:lnL>
                      <a:noFill/>
                    </a:lnL>
                    <a:lnR>
                      <a:noFill/>
                    </a:lnR>
                    <a:lnT>
                      <a:noFill/>
                    </a:lnT>
                    <a:lnB>
                      <a:noFill/>
                    </a:lnB>
                    <a:solidFill>
                      <a:srgbClr val="FFF2CC"/>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ctr">
                        <a:spcAft>
                          <a:spcPts val="0"/>
                        </a:spcAft>
                      </a:pPr>
                      <a:r>
                        <a:rPr lang="tr-TR" sz="1200" b="1">
                          <a:effectLst/>
                          <a:latin typeface="Times New Roman"/>
                          <a:ea typeface="Times New Roman"/>
                          <a:cs typeface="Arial"/>
                        </a:rPr>
                        <a:t>Sosyal</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9E2F3"/>
                    </a:solidFill>
                  </a:tcPr>
                </a:tc>
                <a:tc>
                  <a:txBody>
                    <a:bodyPr/>
                    <a:lstStyle/>
                    <a:p>
                      <a:pPr algn="ctr">
                        <a:spcAft>
                          <a:spcPts val="0"/>
                        </a:spcAft>
                      </a:pPr>
                      <a:r>
                        <a:rPr lang="tr-TR" sz="1200" b="1">
                          <a:effectLst/>
                          <a:latin typeface="Times New Roman"/>
                          <a:ea typeface="Times New Roman"/>
                          <a:cs typeface="Arial"/>
                        </a:rPr>
                        <a:t>Sosyal</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9E2F3"/>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9E2F3"/>
                    </a:solidFill>
                  </a:tcPr>
                </a:tc>
                <a:tc>
                  <a:txBody>
                    <a:bodyPr/>
                    <a:lstStyle/>
                    <a:p>
                      <a:pPr marR="269240" algn="r">
                        <a:spcAft>
                          <a:spcPts val="0"/>
                        </a:spcAft>
                      </a:pPr>
                      <a:r>
                        <a:rPr lang="tr-TR" sz="1200" b="1">
                          <a:effectLst/>
                          <a:latin typeface="Times New Roman"/>
                          <a:ea typeface="Times New Roman"/>
                          <a:cs typeface="Arial"/>
                        </a:rPr>
                        <a:t>Fen</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9E2F3"/>
                    </a:solidFill>
                  </a:tcPr>
                </a:tc>
              </a:tr>
              <a:tr h="165213">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2CC"/>
                    </a:solidFill>
                  </a:tcPr>
                </a:tc>
                <a:tc>
                  <a:txBody>
                    <a:bodyPr/>
                    <a:lstStyle/>
                    <a:p>
                      <a:pPr>
                        <a:lnSpc>
                          <a:spcPts val="1480"/>
                        </a:lnSpc>
                        <a:spcAft>
                          <a:spcPts val="0"/>
                        </a:spcAft>
                      </a:pPr>
                      <a:r>
                        <a:rPr lang="tr-TR" sz="1300" b="1">
                          <a:effectLst/>
                          <a:latin typeface="Times New Roman"/>
                          <a:ea typeface="Times New Roman"/>
                          <a:cs typeface="Arial"/>
                        </a:rPr>
                        <a:t>türünü dikkate alarak;</a:t>
                      </a:r>
                      <a:endParaRPr lang="tr-TR" sz="1000">
                        <a:effectLst/>
                        <a:latin typeface="Calibri"/>
                        <a:ea typeface="Calibri"/>
                        <a:cs typeface="Ari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FFF2CC"/>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2CC"/>
                    </a:solidFill>
                  </a:tcPr>
                </a:tc>
                <a:tc>
                  <a:txBody>
                    <a:bodyPr/>
                    <a:lstStyle/>
                    <a:p>
                      <a:pPr algn="ctr">
                        <a:spcAft>
                          <a:spcPts val="0"/>
                        </a:spcAft>
                      </a:pPr>
                      <a:r>
                        <a:rPr lang="tr-TR" sz="1200" b="1">
                          <a:effectLst/>
                          <a:latin typeface="Times New Roman"/>
                          <a:ea typeface="Times New Roman"/>
                          <a:cs typeface="Arial"/>
                        </a:rPr>
                        <a:t>Bilimler-1</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tr-TR" sz="1200" b="1">
                          <a:effectLst/>
                          <a:latin typeface="Times New Roman"/>
                          <a:ea typeface="Times New Roman"/>
                          <a:cs typeface="Arial"/>
                        </a:rPr>
                        <a:t>Bilimler-2</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E2F3"/>
                    </a:solidFill>
                  </a:tcPr>
                </a:tc>
                <a:tc>
                  <a:txBody>
                    <a:bodyPr/>
                    <a:lstStyle/>
                    <a:p>
                      <a:pPr marL="114300">
                        <a:spcAft>
                          <a:spcPts val="0"/>
                        </a:spcAft>
                      </a:pPr>
                      <a:r>
                        <a:rPr lang="tr-TR" sz="1200" b="1">
                          <a:effectLst/>
                          <a:latin typeface="Times New Roman"/>
                          <a:ea typeface="Times New Roman"/>
                          <a:cs typeface="Arial"/>
                        </a:rPr>
                        <a:t>Matematik</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E2F3"/>
                    </a:solidFill>
                  </a:tcPr>
                </a:tc>
                <a:tc>
                  <a:txBody>
                    <a:bodyPr/>
                    <a:lstStyle/>
                    <a:p>
                      <a:pPr marR="104140" algn="r">
                        <a:spcAft>
                          <a:spcPts val="0"/>
                        </a:spcAft>
                      </a:pPr>
                      <a:r>
                        <a:rPr lang="tr-TR" sz="1200" b="1">
                          <a:effectLst/>
                          <a:latin typeface="Times New Roman"/>
                          <a:ea typeface="Times New Roman"/>
                          <a:cs typeface="Arial"/>
                        </a:rPr>
                        <a:t>Bilimleri</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E2F3"/>
                    </a:solidFill>
                  </a:tcPr>
                </a:tc>
              </a:tr>
              <a:tr h="190995">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tr-TR" sz="1200" b="1">
                          <a:effectLst/>
                          <a:latin typeface="Times New Roman"/>
                          <a:ea typeface="Times New Roman"/>
                          <a:cs typeface="Arial"/>
                        </a:rPr>
                        <a:t>Sözel Puan için</a:t>
                      </a:r>
                      <a:endParaRPr lang="tr-TR" sz="1000">
                        <a:effectLst/>
                        <a:latin typeface="Calibri"/>
                        <a:ea typeface="Calibri"/>
                        <a:cs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508000">
                        <a:spcAft>
                          <a:spcPts val="0"/>
                        </a:spcAft>
                      </a:pPr>
                      <a:r>
                        <a:rPr lang="tr-TR" sz="1200">
                          <a:effectLst/>
                          <a:latin typeface="Wingdings"/>
                          <a:ea typeface="Wingdings"/>
                          <a:cs typeface="Arial"/>
                        </a:rPr>
                        <a:t>ü</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spcAft>
                          <a:spcPts val="0"/>
                        </a:spcAft>
                      </a:pPr>
                      <a:r>
                        <a:rPr lang="tr-TR" sz="1200">
                          <a:effectLst/>
                          <a:latin typeface="Wingdings"/>
                          <a:ea typeface="Wingdings"/>
                          <a:cs typeface="Arial"/>
                        </a:rPr>
                        <a:t>ü</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465">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tr-TR" sz="1200" b="1" dirty="0">
                          <a:effectLst/>
                          <a:latin typeface="Times New Roman"/>
                          <a:ea typeface="Times New Roman"/>
                          <a:cs typeface="Arial"/>
                        </a:rPr>
                        <a:t>Sayısal Puan için</a:t>
                      </a:r>
                      <a:endParaRPr lang="tr-TR" sz="1000" dirty="0">
                        <a:effectLst/>
                        <a:latin typeface="Calibri"/>
                        <a:ea typeface="Calibri"/>
                        <a:cs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82600">
                        <a:spcAft>
                          <a:spcPts val="0"/>
                        </a:spcAft>
                      </a:pPr>
                      <a:r>
                        <a:rPr lang="tr-TR" sz="1200">
                          <a:effectLst/>
                          <a:latin typeface="Wingdings"/>
                          <a:ea typeface="Wingdings"/>
                          <a:cs typeface="Arial"/>
                        </a:rPr>
                        <a:t>ü</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9240" algn="r">
                        <a:spcAft>
                          <a:spcPts val="0"/>
                        </a:spcAft>
                      </a:pPr>
                      <a:r>
                        <a:rPr lang="tr-TR" sz="1200">
                          <a:effectLst/>
                          <a:latin typeface="Wingdings"/>
                          <a:ea typeface="Wingdings"/>
                          <a:cs typeface="Arial"/>
                        </a:rPr>
                        <a:t>ü</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391">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tr-TR" sz="1200" b="1">
                          <a:effectLst/>
                          <a:latin typeface="Times New Roman"/>
                          <a:ea typeface="Times New Roman"/>
                          <a:cs typeface="Arial"/>
                        </a:rPr>
                        <a:t>Eşit Ağırlık Puanı için</a:t>
                      </a:r>
                      <a:endParaRPr lang="tr-TR" sz="1000">
                        <a:effectLst/>
                        <a:latin typeface="Calibri"/>
                        <a:ea typeface="Calibri"/>
                        <a:cs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508000">
                        <a:spcAft>
                          <a:spcPts val="0"/>
                        </a:spcAft>
                      </a:pPr>
                      <a:r>
                        <a:rPr lang="tr-TR" sz="1200">
                          <a:effectLst/>
                          <a:latin typeface="Wingdings"/>
                          <a:ea typeface="Wingdings"/>
                          <a:cs typeface="Arial"/>
                        </a:rPr>
                        <a:t>ü</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82600">
                        <a:spcAft>
                          <a:spcPts val="0"/>
                        </a:spcAft>
                      </a:pPr>
                      <a:r>
                        <a:rPr lang="tr-TR" sz="1200">
                          <a:effectLst/>
                          <a:latin typeface="Wingdings"/>
                          <a:ea typeface="Wingdings"/>
                          <a:cs typeface="Arial"/>
                        </a:rPr>
                        <a:t>ü</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303">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tr-TR" sz="1200" b="1">
                          <a:effectLst/>
                          <a:latin typeface="Times New Roman"/>
                          <a:ea typeface="Times New Roman"/>
                          <a:cs typeface="Arial"/>
                        </a:rPr>
                        <a:t>Sözel + Eşit Ağırlık Puanı için</a:t>
                      </a:r>
                      <a:endParaRPr lang="tr-TR" sz="1000">
                        <a:effectLst/>
                        <a:latin typeface="Calibri"/>
                        <a:ea typeface="Calibri"/>
                        <a:cs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508000">
                        <a:spcAft>
                          <a:spcPts val="0"/>
                        </a:spcAft>
                      </a:pPr>
                      <a:r>
                        <a:rPr lang="tr-TR" sz="1200">
                          <a:effectLst/>
                          <a:latin typeface="Wingdings"/>
                          <a:ea typeface="Wingdings"/>
                          <a:cs typeface="Arial"/>
                        </a:rPr>
                        <a:t>ü</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spcAft>
                          <a:spcPts val="0"/>
                        </a:spcAft>
                      </a:pPr>
                      <a:r>
                        <a:rPr lang="tr-TR" sz="1200">
                          <a:effectLst/>
                          <a:latin typeface="Wingdings"/>
                          <a:ea typeface="Wingdings"/>
                          <a:cs typeface="Arial"/>
                        </a:rPr>
                        <a:t>ü</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82600">
                        <a:spcAft>
                          <a:spcPts val="0"/>
                        </a:spcAft>
                      </a:pPr>
                      <a:r>
                        <a:rPr lang="tr-TR" sz="1200">
                          <a:effectLst/>
                          <a:latin typeface="Wingdings"/>
                          <a:ea typeface="Wingdings"/>
                          <a:cs typeface="Arial"/>
                        </a:rPr>
                        <a:t>ü</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833">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tr-TR" sz="1200" b="1">
                          <a:effectLst/>
                          <a:latin typeface="Times New Roman"/>
                          <a:ea typeface="Times New Roman"/>
                          <a:cs typeface="Arial"/>
                        </a:rPr>
                        <a:t>Sayısal + Eşit Ağırlık Puanı için</a:t>
                      </a:r>
                      <a:endParaRPr lang="tr-TR" sz="1000">
                        <a:effectLst/>
                        <a:latin typeface="Calibri"/>
                        <a:ea typeface="Calibri"/>
                        <a:cs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508000">
                        <a:spcAft>
                          <a:spcPts val="0"/>
                        </a:spcAft>
                      </a:pPr>
                      <a:r>
                        <a:rPr lang="tr-TR" sz="1200">
                          <a:effectLst/>
                          <a:latin typeface="Wingdings"/>
                          <a:ea typeface="Wingdings"/>
                          <a:cs typeface="Arial"/>
                        </a:rPr>
                        <a:t>ü</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82600">
                        <a:spcAft>
                          <a:spcPts val="0"/>
                        </a:spcAft>
                      </a:pPr>
                      <a:r>
                        <a:rPr lang="tr-TR" sz="1200">
                          <a:effectLst/>
                          <a:latin typeface="Wingdings"/>
                          <a:ea typeface="Wingdings"/>
                          <a:cs typeface="Arial"/>
                        </a:rPr>
                        <a:t>ü</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69240" algn="r">
                        <a:spcAft>
                          <a:spcPts val="0"/>
                        </a:spcAft>
                      </a:pPr>
                      <a:r>
                        <a:rPr lang="tr-TR" sz="1200">
                          <a:effectLst/>
                          <a:latin typeface="Wingdings"/>
                          <a:ea typeface="Wingdings"/>
                          <a:cs typeface="Arial"/>
                        </a:rPr>
                        <a:t>ü</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8604">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9E2F3"/>
                    </a:solidFill>
                  </a:tcPr>
                </a:tc>
                <a:tc>
                  <a:txBody>
                    <a:bodyPr/>
                    <a:lstStyle/>
                    <a:p>
                      <a:pPr>
                        <a:spcAft>
                          <a:spcPts val="0"/>
                        </a:spcAft>
                      </a:pPr>
                      <a:r>
                        <a:rPr lang="tr-TR" sz="1200" b="1">
                          <a:effectLst/>
                          <a:latin typeface="Times New Roman"/>
                          <a:ea typeface="Times New Roman"/>
                          <a:cs typeface="Arial"/>
                        </a:rPr>
                        <a:t>Sözel + Sayısal + Eşit Ağırlık</a:t>
                      </a:r>
                      <a:endParaRPr lang="tr-TR" sz="1000">
                        <a:effectLst/>
                        <a:latin typeface="Calibri"/>
                        <a:ea typeface="Calibri"/>
                        <a:cs typeface="Arial"/>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solidFill>
                      <a:srgbClr val="D9E2F3"/>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E2F3"/>
                    </a:solidFill>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tr-TR" sz="12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94337">
                <a:tc>
                  <a:txBody>
                    <a:bodyPr/>
                    <a:lstStyle/>
                    <a:p>
                      <a:pPr>
                        <a:spcAft>
                          <a:spcPts val="0"/>
                        </a:spcAft>
                      </a:pPr>
                      <a:r>
                        <a:rPr lang="tr-TR" sz="70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9E2F3"/>
                    </a:solidFill>
                  </a:tcPr>
                </a:tc>
                <a:tc rowSpan="2">
                  <a:txBody>
                    <a:bodyPr/>
                    <a:lstStyle/>
                    <a:p>
                      <a:pPr>
                        <a:spcAft>
                          <a:spcPts val="0"/>
                        </a:spcAft>
                      </a:pPr>
                      <a:r>
                        <a:rPr lang="tr-TR" sz="1200" b="1">
                          <a:effectLst/>
                          <a:latin typeface="Times New Roman"/>
                          <a:ea typeface="Times New Roman"/>
                          <a:cs typeface="Arial"/>
                        </a:rPr>
                        <a:t>Puanı için</a:t>
                      </a:r>
                      <a:endParaRPr lang="tr-TR" sz="1000">
                        <a:effectLst/>
                        <a:latin typeface="Calibri"/>
                        <a:ea typeface="Calibri"/>
                        <a:cs typeface="Arial"/>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tr-TR" sz="70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9E2F3"/>
                    </a:solidFill>
                  </a:tcPr>
                </a:tc>
                <a:tc>
                  <a:txBody>
                    <a:bodyPr/>
                    <a:lstStyle/>
                    <a:p>
                      <a:pPr marL="508000">
                        <a:lnSpc>
                          <a:spcPts val="845"/>
                        </a:lnSpc>
                        <a:spcAft>
                          <a:spcPts val="0"/>
                        </a:spcAft>
                      </a:pPr>
                      <a:r>
                        <a:rPr lang="tr-TR" sz="1000">
                          <a:effectLst/>
                          <a:latin typeface="Wingdings"/>
                          <a:ea typeface="Wingdings"/>
                          <a:cs typeface="Arial"/>
                        </a:rPr>
                        <a:t>ü</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457200">
                        <a:lnSpc>
                          <a:spcPts val="845"/>
                        </a:lnSpc>
                        <a:spcAft>
                          <a:spcPts val="0"/>
                        </a:spcAft>
                      </a:pPr>
                      <a:r>
                        <a:rPr lang="tr-TR" sz="1000">
                          <a:effectLst/>
                          <a:latin typeface="Wingdings"/>
                          <a:ea typeface="Wingdings"/>
                          <a:cs typeface="Arial"/>
                        </a:rPr>
                        <a:t>ü</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482600">
                        <a:lnSpc>
                          <a:spcPts val="845"/>
                        </a:lnSpc>
                        <a:spcAft>
                          <a:spcPts val="0"/>
                        </a:spcAft>
                      </a:pPr>
                      <a:r>
                        <a:rPr lang="tr-TR" sz="1000">
                          <a:effectLst/>
                          <a:latin typeface="Wingdings"/>
                          <a:ea typeface="Wingdings"/>
                          <a:cs typeface="Arial"/>
                        </a:rPr>
                        <a:t>ü</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R="269240" algn="r">
                        <a:lnSpc>
                          <a:spcPts val="845"/>
                        </a:lnSpc>
                        <a:spcAft>
                          <a:spcPts val="0"/>
                        </a:spcAft>
                      </a:pPr>
                      <a:r>
                        <a:rPr lang="tr-TR" sz="1000">
                          <a:effectLst/>
                          <a:latin typeface="Wingdings"/>
                          <a:ea typeface="Wingdings"/>
                          <a:cs typeface="Arial"/>
                        </a:rPr>
                        <a:t>ü</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64267">
                <a:tc>
                  <a:txBody>
                    <a:bodyPr/>
                    <a:lstStyle/>
                    <a:p>
                      <a:pPr>
                        <a:spcAft>
                          <a:spcPts val="0"/>
                        </a:spcAft>
                      </a:pPr>
                      <a:r>
                        <a:rPr lang="tr-TR" sz="45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E2F3"/>
                    </a:solidFill>
                  </a:tcPr>
                </a:tc>
                <a:tc vMerge="1">
                  <a:txBody>
                    <a:bodyPr/>
                    <a:lstStyle/>
                    <a:p>
                      <a:endParaRPr lang="tr-TR"/>
                    </a:p>
                  </a:txBody>
                  <a:tcPr/>
                </a:tc>
                <a:tc>
                  <a:txBody>
                    <a:bodyPr/>
                    <a:lstStyle/>
                    <a:p>
                      <a:pPr>
                        <a:spcAft>
                          <a:spcPts val="0"/>
                        </a:spcAft>
                      </a:pPr>
                      <a:r>
                        <a:rPr lang="tr-TR" sz="450">
                          <a:effectLst/>
                          <a:latin typeface="Times New Roman"/>
                          <a:ea typeface="Times New Roman"/>
                          <a:cs typeface="Arial"/>
                        </a:rPr>
                        <a:t> </a:t>
                      </a:r>
                      <a:endParaRPr lang="tr-TR" sz="1000">
                        <a:effectLst/>
                        <a:latin typeface="Calibri"/>
                        <a:ea typeface="Calibri"/>
                        <a:cs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E2F3"/>
                    </a:solidFill>
                  </a:tcPr>
                </a:tc>
                <a:tc>
                  <a:txBody>
                    <a:bodyPr/>
                    <a:lstStyle/>
                    <a:p>
                      <a:pPr>
                        <a:spcAft>
                          <a:spcPts val="0"/>
                        </a:spcAft>
                      </a:pPr>
                      <a:r>
                        <a:rPr lang="tr-TR" sz="45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tr-TR" sz="45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tr-TR" sz="450">
                          <a:effectLst/>
                          <a:latin typeface="Times New Roman"/>
                          <a:ea typeface="Times New Roman"/>
                          <a:cs typeface="Arial"/>
                        </a:rPr>
                        <a:t> </a:t>
                      </a:r>
                      <a:endParaRPr lang="tr-TR" sz="100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tr-TR" sz="450" dirty="0">
                          <a:effectLst/>
                          <a:latin typeface="Times New Roman"/>
                          <a:ea typeface="Times New Roman"/>
                          <a:cs typeface="Arial"/>
                        </a:rPr>
                        <a:t> </a:t>
                      </a:r>
                      <a:endParaRPr lang="tr-TR" sz="1000" dirty="0">
                        <a:effectLst/>
                        <a:latin typeface="Calibri"/>
                        <a:ea typeface="Calibri"/>
                        <a:cs typeface="Arial"/>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6" name="Dikdörtgen 5"/>
          <p:cNvSpPr/>
          <p:nvPr/>
        </p:nvSpPr>
        <p:spPr>
          <a:xfrm>
            <a:off x="395536" y="4509120"/>
            <a:ext cx="8136904" cy="1815882"/>
          </a:xfrm>
          <a:prstGeom prst="rect">
            <a:avLst/>
          </a:prstGeom>
        </p:spPr>
        <p:txBody>
          <a:bodyPr wrap="square">
            <a:spAutoFit/>
          </a:bodyPr>
          <a:lstStyle/>
          <a:p>
            <a:pPr lvl="0"/>
            <a:r>
              <a:rPr lang="tr-TR" sz="1400" dirty="0" smtClean="0"/>
              <a:t>* Adayın </a:t>
            </a:r>
            <a:r>
              <a:rPr lang="tr-TR" sz="1400" dirty="0"/>
              <a:t>Sözel, Sayısal, Eşit Ağırlık puan türlerinden birinin oluşması için ilgili iki testten 80 soru cevaplandırması gerekmektedir.</a:t>
            </a:r>
          </a:p>
          <a:p>
            <a:r>
              <a:rPr lang="tr-TR" sz="1400" baseline="30000" dirty="0"/>
              <a:t> </a:t>
            </a:r>
            <a:r>
              <a:rPr lang="tr-TR" sz="1400" baseline="30000" dirty="0" smtClean="0"/>
              <a:t>* </a:t>
            </a:r>
            <a:r>
              <a:rPr lang="tr-TR" sz="1400" dirty="0" smtClean="0"/>
              <a:t>Adayın</a:t>
            </a:r>
            <a:r>
              <a:rPr lang="tr-TR" sz="1400" dirty="0"/>
              <a:t>, </a:t>
            </a:r>
            <a:r>
              <a:rPr lang="tr-TR" sz="1400" b="1" dirty="0">
                <a:solidFill>
                  <a:srgbClr val="FF0000"/>
                </a:solidFill>
              </a:rPr>
              <a:t>Sözel, Sayısal, Eşit Ağırlık puan türlerinin üçünün de oluşması için </a:t>
            </a:r>
            <a:r>
              <a:rPr lang="tr-TR" sz="1400" dirty="0"/>
              <a:t>dört testin tüm sorularını yani 160 soru cevaplandırması gerekmektedir.</a:t>
            </a:r>
          </a:p>
          <a:p>
            <a:r>
              <a:rPr lang="tr-TR" sz="1400" baseline="30000" dirty="0" smtClean="0"/>
              <a:t>* </a:t>
            </a:r>
            <a:r>
              <a:rPr lang="tr-TR" sz="1400" baseline="30000" dirty="0"/>
              <a:t> </a:t>
            </a:r>
            <a:r>
              <a:rPr lang="tr-TR" sz="1400" dirty="0" smtClean="0"/>
              <a:t>Adayın</a:t>
            </a:r>
            <a:r>
              <a:rPr lang="tr-TR" sz="1400" dirty="0"/>
              <a:t>, </a:t>
            </a:r>
            <a:r>
              <a:rPr lang="tr-TR" sz="1400" b="1" dirty="0">
                <a:solidFill>
                  <a:srgbClr val="FF0000"/>
                </a:solidFill>
              </a:rPr>
              <a:t>Sözel ve Eşit Ağırlık puan türlerinin oluşması için </a:t>
            </a:r>
            <a:r>
              <a:rPr lang="tr-TR" sz="1400" dirty="0"/>
              <a:t>ilgili üç testten 120 soru cevaplandırması gerekmektedir</a:t>
            </a:r>
            <a:r>
              <a:rPr lang="tr-TR" sz="1400" dirty="0" smtClean="0"/>
              <a:t>.</a:t>
            </a:r>
            <a:endParaRPr lang="tr-TR" sz="1400" dirty="0"/>
          </a:p>
          <a:p>
            <a:pPr lvl="0"/>
            <a:r>
              <a:rPr lang="tr-TR" sz="1400" dirty="0" smtClean="0"/>
              <a:t>* Adayın</a:t>
            </a:r>
            <a:r>
              <a:rPr lang="tr-TR" sz="1400" dirty="0"/>
              <a:t>, </a:t>
            </a:r>
            <a:r>
              <a:rPr lang="tr-TR" sz="1400" b="1" dirty="0">
                <a:solidFill>
                  <a:srgbClr val="FF0000"/>
                </a:solidFill>
              </a:rPr>
              <a:t>Sayısal ve Eşit Ağırlık puan türlerinin oluşması için </a:t>
            </a:r>
            <a:r>
              <a:rPr lang="tr-TR" sz="1400" dirty="0"/>
              <a:t>ilgili üç testten 120 soru cevaplandırması gerekmektedir.</a:t>
            </a:r>
          </a:p>
        </p:txBody>
      </p:sp>
      <p:sp>
        <p:nvSpPr>
          <p:cNvPr id="4" name="Dikdörtgen 3"/>
          <p:cNvSpPr/>
          <p:nvPr/>
        </p:nvSpPr>
        <p:spPr>
          <a:xfrm>
            <a:off x="611560" y="3933056"/>
            <a:ext cx="7848872" cy="523220"/>
          </a:xfrm>
          <a:prstGeom prst="rect">
            <a:avLst/>
          </a:prstGeom>
        </p:spPr>
        <p:txBody>
          <a:bodyPr wrap="square">
            <a:spAutoFit/>
          </a:bodyPr>
          <a:lstStyle/>
          <a:p>
            <a:endParaRPr lang="tr-TR" sz="1400" dirty="0" smtClean="0">
              <a:latin typeface="Times New Roman"/>
              <a:ea typeface="Times New Roman"/>
              <a:cs typeface="Arial"/>
            </a:endParaRPr>
          </a:p>
          <a:p>
            <a:r>
              <a:rPr lang="tr-TR" sz="1400" dirty="0" smtClean="0">
                <a:latin typeface="Times New Roman"/>
                <a:ea typeface="Times New Roman"/>
                <a:cs typeface="Arial"/>
              </a:rPr>
              <a:t>Öğrencilerimize </a:t>
            </a:r>
            <a:r>
              <a:rPr lang="tr-TR" sz="1400" dirty="0">
                <a:latin typeface="Times New Roman"/>
                <a:ea typeface="Times New Roman"/>
                <a:cs typeface="Arial"/>
              </a:rPr>
              <a:t>sunulan alan ve program seçme imkânı, tek bir sınavla verilmektedir. </a:t>
            </a:r>
            <a:endParaRPr lang="tr-TR" sz="1400" dirty="0"/>
          </a:p>
        </p:txBody>
      </p:sp>
    </p:spTree>
    <p:extLst>
      <p:ext uri="{BB962C8B-B14F-4D97-AF65-F5344CB8AC3E}">
        <p14:creationId xmlns:p14="http://schemas.microsoft.com/office/powerpoint/2010/main" val="444990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620688"/>
            <a:ext cx="8229600" cy="360040"/>
          </a:xfrm>
        </p:spPr>
        <p:txBody>
          <a:bodyPr>
            <a:normAutofit fontScale="90000"/>
          </a:bodyPr>
          <a:lstStyle/>
          <a:p>
            <a:r>
              <a:rPr lang="tr-TR" sz="2200" b="1" dirty="0"/>
              <a:t>İkinci Oturumdaki Testlerin İçeriği ve Soru Sayıları</a:t>
            </a:r>
            <a:r>
              <a:rPr lang="tr-TR" sz="2800" dirty="0"/>
              <a:t/>
            </a:r>
            <a:br>
              <a:rPr lang="tr-TR" sz="2800" dirty="0"/>
            </a:br>
            <a:endParaRPr lang="tr-TR" sz="2800"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836712"/>
            <a:ext cx="7128792"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881830" y="5404574"/>
            <a:ext cx="4284186" cy="369332"/>
          </a:xfrm>
          <a:prstGeom prst="rect">
            <a:avLst/>
          </a:prstGeom>
        </p:spPr>
        <p:txBody>
          <a:bodyPr wrap="none">
            <a:spAutoFit/>
          </a:bodyPr>
          <a:lstStyle/>
          <a:p>
            <a:r>
              <a:rPr lang="tr-TR" dirty="0"/>
              <a:t>Bu oturumda lise müfredatı esas alınacaktır.</a:t>
            </a:r>
          </a:p>
        </p:txBody>
      </p:sp>
      <p:sp>
        <p:nvSpPr>
          <p:cNvPr id="3" name="Dikdörtgen 2"/>
          <p:cNvSpPr/>
          <p:nvPr/>
        </p:nvSpPr>
        <p:spPr>
          <a:xfrm>
            <a:off x="737916" y="5800794"/>
            <a:ext cx="6192579" cy="738664"/>
          </a:xfrm>
          <a:prstGeom prst="rect">
            <a:avLst/>
          </a:prstGeom>
        </p:spPr>
        <p:txBody>
          <a:bodyPr wrap="square">
            <a:spAutoFit/>
          </a:bodyPr>
          <a:lstStyle/>
          <a:p>
            <a:pPr eaLnBrk="0" hangingPunct="0"/>
            <a:r>
              <a:rPr lang="tr-TR" sz="1400" b="1" dirty="0"/>
              <a:t>YABANCI DİL OTURUMU</a:t>
            </a:r>
            <a:r>
              <a:rPr lang="tr-TR" sz="1400" dirty="0"/>
              <a:t> </a:t>
            </a:r>
          </a:p>
          <a:p>
            <a:pPr eaLnBrk="0" hangingPunct="0"/>
            <a:r>
              <a:rPr lang="tr-TR" sz="1400" b="1" dirty="0"/>
              <a:t>Dil sınavı </a:t>
            </a:r>
            <a:r>
              <a:rPr lang="tr-TR" sz="1400" b="1" dirty="0" smtClean="0"/>
              <a:t>19 Haziran </a:t>
            </a:r>
            <a:r>
              <a:rPr lang="tr-TR" sz="1400" b="1" dirty="0"/>
              <a:t>Pazar </a:t>
            </a:r>
            <a:r>
              <a:rPr lang="tr-TR" sz="1400" b="1" dirty="0" smtClean="0"/>
              <a:t>günü öğleden sonra </a:t>
            </a:r>
            <a:r>
              <a:rPr lang="tr-TR" sz="1400" dirty="0"/>
              <a:t>gerçekleştirilecektir. </a:t>
            </a:r>
          </a:p>
          <a:p>
            <a:r>
              <a:rPr lang="tr-TR" sz="1400" dirty="0"/>
              <a:t>Yabancı Dil Oturumunda; soru sayısı 80’dir</a:t>
            </a:r>
          </a:p>
        </p:txBody>
      </p:sp>
    </p:spTree>
    <p:extLst>
      <p:ext uri="{BB962C8B-B14F-4D97-AF65-F5344CB8AC3E}">
        <p14:creationId xmlns:p14="http://schemas.microsoft.com/office/powerpoint/2010/main" val="1534044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548680"/>
            <a:ext cx="1368152"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476672"/>
            <a:ext cx="1266825"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476672"/>
            <a:ext cx="1304925"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9078" y="476672"/>
            <a:ext cx="1028700"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61315" y="476672"/>
            <a:ext cx="1266825"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24328" y="1325314"/>
            <a:ext cx="1304925" cy="334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3843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234</TotalTime>
  <Words>640</Words>
  <Application>Microsoft Office PowerPoint</Application>
  <PresentationFormat>Ekran Gösterisi (4:3)</PresentationFormat>
  <Paragraphs>311</Paragraphs>
  <Slides>14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14</vt:i4>
      </vt:variant>
    </vt:vector>
  </HeadingPairs>
  <TitlesOfParts>
    <vt:vector size="22" baseType="lpstr">
      <vt:lpstr>Arial</vt:lpstr>
      <vt:lpstr>Calibri</vt:lpstr>
      <vt:lpstr>Constantia</vt:lpstr>
      <vt:lpstr>Symbol</vt:lpstr>
      <vt:lpstr>Times New Roman</vt:lpstr>
      <vt:lpstr>Wingdings</vt:lpstr>
      <vt:lpstr>Wingdings 2</vt:lpstr>
      <vt:lpstr>Akış</vt:lpstr>
      <vt:lpstr>Yükseköğretim Kurumları Sınavı </vt:lpstr>
      <vt:lpstr>PowerPoint Sunusu</vt:lpstr>
      <vt:lpstr>1.OTURUMUN UYGULANMASI</vt:lpstr>
      <vt:lpstr>PowerPoint Sunusu</vt:lpstr>
      <vt:lpstr>PowerPoint Sunusu</vt:lpstr>
      <vt:lpstr>PowerPoint Sunusu</vt:lpstr>
      <vt:lpstr>    Adaylar ikinci oturumdaki testlerden yerleşmeyi hedeflediği programın puan türünü dikkate alarak, ilgili testlerdeki soruları cevaplandırabilir. </vt:lpstr>
      <vt:lpstr>İkinci Oturumdaki Testlerin İçeriği ve Soru Sayıları </vt:lpstr>
      <vt:lpstr>PowerPoint Sunusu</vt:lpstr>
      <vt:lpstr>PowerPoint Sunusu</vt:lpstr>
      <vt:lpstr> Yeni sistem ile önceki sistem arasında sınavın içeriği ve soru sayısı bakımından farklar</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Yükseköğretim Kurumları Sınavı </dc:title>
  <dc:creator>LENOVO</dc:creator>
  <cp:lastModifiedBy>Robotik_01</cp:lastModifiedBy>
  <cp:revision>32</cp:revision>
  <dcterms:created xsi:type="dcterms:W3CDTF">2017-10-19T17:34:09Z</dcterms:created>
  <dcterms:modified xsi:type="dcterms:W3CDTF">2021-12-20T07:01:28Z</dcterms:modified>
</cp:coreProperties>
</file>